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8"/>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6" r:id="rId16"/>
    <p:sldId id="257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540"/>
    <p:restoredTop sz="94778"/>
  </p:normalViewPr>
  <p:slideViewPr>
    <p:cSldViewPr snapToGrid="0">
      <p:cViewPr varScale="1">
        <p:scale>
          <a:sx n="69" d="100"/>
          <a:sy n="69" d="100"/>
        </p:scale>
        <p:origin x="1368" y="4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76028C-1790-344A-97FF-76B4CA8D8917}" type="datetimeFigureOut">
              <a:rPr lang="en-US" smtClean="0"/>
              <a:t>1/28/25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7F313B-3515-CD4B-96E0-DE572B8B3208}" type="slidenum">
              <a:rPr lang="en-US" smtClean="0"/>
              <a:t>‹#›</a:t>
            </a:fld>
            <a:endParaRPr lang="en-US"/>
          </a:p>
        </p:txBody>
      </p:sp>
    </p:spTree>
    <p:extLst>
      <p:ext uri="{BB962C8B-B14F-4D97-AF65-F5344CB8AC3E}">
        <p14:creationId xmlns:p14="http://schemas.microsoft.com/office/powerpoint/2010/main" val="642983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This presentation explores the project on Sentiment Analysis of Customer Feedback using Machine Learning. We will cover the fundamentals of sentiment analysis, the machine learning techniques employed, our implementation, results, and future directions.
</a:t>
            </a:r>
          </a:p>
        </p:txBody>
      </p:sp>
      <p:sp>
        <p:nvSpPr>
          <p:cNvPr id="4" name="Slide Number Placeholder 3"/>
          <p:cNvSpPr>
            <a:spLocks noGrp="1"/>
          </p:cNvSpPr>
          <p:nvPr>
            <p:ph type="sldNum" sz="quarter" idx="5"/>
          </p:nvPr>
        </p:nvSpPr>
        <p:spPr/>
        <p:txBody>
          <a:bodyPr/>
          <a:lstStyle/>
          <a:p>
            <a:fld id="{E9FFD4F3-57AC-1D4E-8F1B-E9A43C6F6043}" type="slidenum">
              <a:rPr lang="en-US" smtClean="0"/>
              <a:t>1</a:t>
            </a:fld>
            <a:endParaRPr lang="en-US"/>
          </a:p>
        </p:txBody>
      </p:sp>
    </p:spTree>
    <p:extLst>
      <p:ext uri="{BB962C8B-B14F-4D97-AF65-F5344CB8AC3E}">
        <p14:creationId xmlns:p14="http://schemas.microsoft.com/office/powerpoint/2010/main" val="3263577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collected customer feedback from various sources, including social media and review platforms. Preprocessing involved text cleaning, tokenization, and vectorization to prepare data for analysis.</a:t>
            </a:r>
          </a:p>
        </p:txBody>
      </p:sp>
      <p:sp>
        <p:nvSpPr>
          <p:cNvPr id="4" name="Slide Number Placeholder 3"/>
          <p:cNvSpPr>
            <a:spLocks noGrp="1"/>
          </p:cNvSpPr>
          <p:nvPr>
            <p:ph type="sldNum" sz="quarter" idx="5"/>
          </p:nvPr>
        </p:nvSpPr>
        <p:spPr/>
        <p:txBody>
          <a:bodyPr/>
          <a:lstStyle/>
          <a:p>
            <a:fld id="{E9FFD4F3-57AC-1D4E-8F1B-E9A43C6F6043}" type="slidenum">
              <a:rPr lang="en-US" smtClean="0"/>
              <a:t>10</a:t>
            </a:fld>
            <a:endParaRPr lang="en-US"/>
          </a:p>
        </p:txBody>
      </p:sp>
    </p:spTree>
    <p:extLst>
      <p:ext uri="{BB962C8B-B14F-4D97-AF65-F5344CB8AC3E}">
        <p14:creationId xmlns:p14="http://schemas.microsoft.com/office/powerpoint/2010/main" val="2039264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trained multiple models on the processed data and evaluated their performance using metrics such as accuracy, precision, recall, and F1-score. The results guided our choice of the final model.</a:t>
            </a:r>
          </a:p>
        </p:txBody>
      </p:sp>
      <p:sp>
        <p:nvSpPr>
          <p:cNvPr id="4" name="Slide Number Placeholder 3"/>
          <p:cNvSpPr>
            <a:spLocks noGrp="1"/>
          </p:cNvSpPr>
          <p:nvPr>
            <p:ph type="sldNum" sz="quarter" idx="5"/>
          </p:nvPr>
        </p:nvSpPr>
        <p:spPr/>
        <p:txBody>
          <a:bodyPr/>
          <a:lstStyle/>
          <a:p>
            <a:fld id="{E9FFD4F3-57AC-1D4E-8F1B-E9A43C6F6043}" type="slidenum">
              <a:rPr lang="en-US" smtClean="0"/>
              <a:t>11</a:t>
            </a:fld>
            <a:endParaRPr lang="en-US"/>
          </a:p>
        </p:txBody>
      </p:sp>
    </p:spTree>
    <p:extLst>
      <p:ext uri="{BB962C8B-B14F-4D97-AF65-F5344CB8AC3E}">
        <p14:creationId xmlns:p14="http://schemas.microsoft.com/office/powerpoint/2010/main" val="507904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project yielded insightful results regarding customer sentiment trends. We will present key findings, including sentiment distribution and common themes identified in the feedback.</a:t>
            </a:r>
          </a:p>
        </p:txBody>
      </p:sp>
      <p:sp>
        <p:nvSpPr>
          <p:cNvPr id="4" name="Slide Number Placeholder 3"/>
          <p:cNvSpPr>
            <a:spLocks noGrp="1"/>
          </p:cNvSpPr>
          <p:nvPr>
            <p:ph type="sldNum" sz="quarter" idx="5"/>
          </p:nvPr>
        </p:nvSpPr>
        <p:spPr/>
        <p:txBody>
          <a:bodyPr/>
          <a:lstStyle/>
          <a:p>
            <a:fld id="{E9FFD4F3-57AC-1D4E-8F1B-E9A43C6F6043}" type="slidenum">
              <a:rPr lang="en-US" smtClean="0"/>
              <a:t>12</a:t>
            </a:fld>
            <a:endParaRPr lang="en-US"/>
          </a:p>
        </p:txBody>
      </p:sp>
    </p:spTree>
    <p:extLst>
      <p:ext uri="{BB962C8B-B14F-4D97-AF65-F5344CB8AC3E}">
        <p14:creationId xmlns:p14="http://schemas.microsoft.com/office/powerpoint/2010/main" val="14201288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analysis revealed significant insights into customer sentiments, such as the overall satisfaction level and areas needing improvement. Visualizations will help convey these findings effectively.</a:t>
            </a:r>
          </a:p>
        </p:txBody>
      </p:sp>
      <p:sp>
        <p:nvSpPr>
          <p:cNvPr id="4" name="Slide Number Placeholder 3"/>
          <p:cNvSpPr>
            <a:spLocks noGrp="1"/>
          </p:cNvSpPr>
          <p:nvPr>
            <p:ph type="sldNum" sz="quarter" idx="5"/>
          </p:nvPr>
        </p:nvSpPr>
        <p:spPr/>
        <p:txBody>
          <a:bodyPr/>
          <a:lstStyle/>
          <a:p>
            <a:fld id="{E9FFD4F3-57AC-1D4E-8F1B-E9A43C6F6043}" type="slidenum">
              <a:rPr lang="en-US" smtClean="0"/>
              <a:t>13</a:t>
            </a:fld>
            <a:endParaRPr lang="en-US"/>
          </a:p>
        </p:txBody>
      </p:sp>
    </p:spTree>
    <p:extLst>
      <p:ext uri="{BB962C8B-B14F-4D97-AF65-F5344CB8AC3E}">
        <p14:creationId xmlns:p14="http://schemas.microsoft.com/office/powerpoint/2010/main" val="493396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Looking ahead, we aim to refine our models further, incorporate more diverse data sources, and explore advanced techniques to enhance sentiment analysis accuracy. Recommendations for further research will also be discussed.</a:t>
            </a:r>
          </a:p>
        </p:txBody>
      </p:sp>
      <p:sp>
        <p:nvSpPr>
          <p:cNvPr id="4" name="Slide Number Placeholder 3"/>
          <p:cNvSpPr>
            <a:spLocks noGrp="1"/>
          </p:cNvSpPr>
          <p:nvPr>
            <p:ph type="sldNum" sz="quarter" idx="5"/>
          </p:nvPr>
        </p:nvSpPr>
        <p:spPr/>
        <p:txBody>
          <a:bodyPr/>
          <a:lstStyle/>
          <a:p>
            <a:fld id="{E9FFD4F3-57AC-1D4E-8F1B-E9A43C6F6043}" type="slidenum">
              <a:rPr lang="en-US" smtClean="0"/>
              <a:t>14</a:t>
            </a:fld>
            <a:endParaRPr lang="en-US"/>
          </a:p>
        </p:txBody>
      </p:sp>
    </p:spTree>
    <p:extLst>
      <p:ext uri="{BB962C8B-B14F-4D97-AF65-F5344CB8AC3E}">
        <p14:creationId xmlns:p14="http://schemas.microsoft.com/office/powerpoint/2010/main" val="771775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1. How do you address sarcasm or ambiguous sentiments?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200000"/>
              </a:lnSpc>
              <a:buSzPts val="1000"/>
              <a:buFont typeface="Symbol" pitchFamily="2" charset="2"/>
              <a:buChar char=""/>
              <a:tabLst>
                <a:tab pos="4572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Sarcasm and ambiguous sentiments are challenging for sentiment analysis models because they often rely on tone and context, which are difficult to capture in text. To address this:</a:t>
            </a:r>
          </a:p>
          <a:p>
            <a:pPr marL="742950" marR="0" lvl="1" indent="-285750">
              <a:lnSpc>
                <a:spcPct val="200000"/>
              </a:lnSpc>
              <a:buSzPts val="1000"/>
              <a:buFont typeface="Courier New" panose="02070309020205020404" pitchFamily="49" charset="0"/>
              <a:buChar char="o"/>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We experimented with advanced NLP models like </a:t>
            </a:r>
            <a:r>
              <a:rPr lang="en-US" sz="1200" b="1" kern="100" dirty="0">
                <a:effectLst/>
                <a:latin typeface="Aptos" panose="020B0004020202020204" pitchFamily="34" charset="0"/>
                <a:ea typeface="Aptos" panose="020B0004020202020204" pitchFamily="34" charset="0"/>
                <a:cs typeface="Times New Roman" panose="02020603050405020304" pitchFamily="18" charset="0"/>
              </a:rPr>
              <a:t>BERT</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or </a:t>
            </a:r>
            <a:r>
              <a:rPr lang="en-US" sz="1200" b="1" kern="100" dirty="0" err="1">
                <a:effectLst/>
                <a:latin typeface="Aptos" panose="020B0004020202020204" pitchFamily="34" charset="0"/>
                <a:ea typeface="Aptos" panose="020B0004020202020204" pitchFamily="34" charset="0"/>
                <a:cs typeface="Times New Roman" panose="02020603050405020304" pitchFamily="18" charset="0"/>
              </a:rPr>
              <a:t>RoBERTa</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which can better capture context through their bidirectional architecture.</a:t>
            </a:r>
          </a:p>
          <a:p>
            <a:pPr marL="742950" marR="0" lvl="1" indent="-285750">
              <a:lnSpc>
                <a:spcPct val="200000"/>
              </a:lnSpc>
              <a:buSzPts val="1000"/>
              <a:buFont typeface="Courier New" panose="02070309020205020404" pitchFamily="49" charset="0"/>
              <a:buChar char="o"/>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We included examples of sarcasm during training to help the model learn patterns, though it remains a limitation as sarcasm detection requires deeper linguistic and contextual understanding.</a:t>
            </a:r>
          </a:p>
          <a:p>
            <a:pPr marL="742950" marR="0" lvl="1" indent="-285750">
              <a:lnSpc>
                <a:spcPct val="200000"/>
              </a:lnSpc>
              <a:buSzPts val="1000"/>
              <a:buFont typeface="Courier New" panose="02070309020205020404" pitchFamily="49" charset="0"/>
              <a:buChar char="o"/>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For ambiguous sentiments, we provide a "neutral" category, which helps avoid forcing an incorrect classification.</a:t>
            </a:r>
          </a:p>
          <a:p>
            <a:pPr marL="0" marR="0">
              <a:lnSpc>
                <a:spcPct val="200000"/>
              </a:lnSpc>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2. What is the accuracy of your model, and how does it compare to industry standards?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200000"/>
              </a:lnSpc>
              <a:buSzPts val="1000"/>
              <a:buFont typeface="Symbol" pitchFamily="2" charset="2"/>
              <a:buChar char=""/>
              <a:tabLst>
                <a:tab pos="4572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The model achieved an accuracy of </a:t>
            </a:r>
            <a:r>
              <a:rPr lang="en-US" sz="1200" b="1" kern="100" dirty="0">
                <a:effectLst/>
                <a:latin typeface="Aptos" panose="020B0004020202020204" pitchFamily="34" charset="0"/>
                <a:ea typeface="Aptos" panose="020B0004020202020204" pitchFamily="34" charset="0"/>
                <a:cs typeface="Times New Roman" panose="02020603050405020304" pitchFamily="18" charset="0"/>
              </a:rPr>
              <a:t>91%</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which is competitive with industry standards for sentiment classification using similar datasets like Sentiment140.</a:t>
            </a:r>
          </a:p>
          <a:p>
            <a:pPr marL="342900" marR="0" lvl="0" indent="-342900">
              <a:lnSpc>
                <a:spcPct val="200000"/>
              </a:lnSpc>
              <a:buSzPts val="1000"/>
              <a:buFont typeface="Symbol" pitchFamily="2" charset="2"/>
              <a:buChar char=""/>
              <a:tabLst>
                <a:tab pos="4572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However, accuracy alone is not sufficient. Metrics like precision, recall, and F1-score were also evaluated to ensure balanced performance across all classes (positive, negative, neutral).</a:t>
            </a:r>
          </a:p>
          <a:p>
            <a:pPr marL="342900" marR="0" lvl="0" indent="-342900">
              <a:lnSpc>
                <a:spcPct val="200000"/>
              </a:lnSpc>
              <a:buSzPts val="1000"/>
              <a:buFont typeface="Symbol" pitchFamily="2" charset="2"/>
              <a:buChar char=""/>
              <a:tabLst>
                <a:tab pos="4572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Compared to benchmarks, our performance is comparable to simpler models like Logistic Regression and SVMs but lags slightly behind cutting-edge transformer-based models.</a:t>
            </a:r>
          </a:p>
          <a:p>
            <a:pPr marL="0" marR="0">
              <a:lnSpc>
                <a:spcPct val="200000"/>
              </a:lnSpc>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3. How does the model handle long reviews?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200000"/>
              </a:lnSpc>
              <a:buSzPts val="1000"/>
              <a:buFont typeface="Symbol" pitchFamily="2" charset="2"/>
              <a:buChar char=""/>
              <a:tabLst>
                <a:tab pos="4572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Sentiment140 focuses on Twitter data, which has a character limit. For longer reviews, we adapted by:</a:t>
            </a:r>
          </a:p>
          <a:p>
            <a:pPr marL="742950" marR="0" lvl="1" indent="-285750">
              <a:lnSpc>
                <a:spcPct val="200000"/>
              </a:lnSpc>
              <a:buSzPts val="1000"/>
              <a:buFont typeface="Courier New" panose="02070309020205020404" pitchFamily="49" charset="0"/>
              <a:buChar char="o"/>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Splitting reviews into smaller chunks or sentences, analyzing each individually, and aggregating the sentiment scores.</a:t>
            </a:r>
          </a:p>
          <a:p>
            <a:pPr marL="742950" marR="0" lvl="1" indent="-285750">
              <a:lnSpc>
                <a:spcPct val="200000"/>
              </a:lnSpc>
              <a:buSzPts val="1000"/>
              <a:buFont typeface="Courier New" panose="02070309020205020404" pitchFamily="49" charset="0"/>
              <a:buChar char="o"/>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Using NLP models like </a:t>
            </a:r>
            <a:r>
              <a:rPr lang="en-US" sz="1200" b="1" kern="100" dirty="0">
                <a:effectLst/>
                <a:latin typeface="Aptos" panose="020B0004020202020204" pitchFamily="34" charset="0"/>
                <a:ea typeface="Aptos" panose="020B0004020202020204" pitchFamily="34" charset="0"/>
                <a:cs typeface="Times New Roman" panose="02020603050405020304" pitchFamily="18" charset="0"/>
              </a:rPr>
              <a:t>BERT</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which can handle sequences up to 512 tokens, making them more suitable for longer text.</a:t>
            </a:r>
          </a:p>
          <a:p>
            <a:pPr marL="742950" marR="0" lvl="1" indent="-285750">
              <a:lnSpc>
                <a:spcPct val="200000"/>
              </a:lnSpc>
              <a:buSzPts val="1000"/>
              <a:buFont typeface="Courier New" panose="02070309020205020404" pitchFamily="49" charset="0"/>
              <a:buChar char="o"/>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However, longer reviews may lose context when split, so we recommend preprocessing techniques to maintain context (e.g., keeping paragraphs intact).</a:t>
            </a:r>
          </a:p>
          <a:p>
            <a:pPr marL="0" marR="0">
              <a:lnSpc>
                <a:spcPct val="200000"/>
              </a:lnSpc>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4. Can this model adapt to non-English datasets?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200000"/>
              </a:lnSpc>
              <a:buSzPts val="1000"/>
              <a:buFont typeface="Symbol" pitchFamily="2" charset="2"/>
              <a:buChar char=""/>
              <a:tabLst>
                <a:tab pos="4572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The current model is trained on English data from Sentiment140. However, it can adapt to non-English datasets by:</a:t>
            </a:r>
          </a:p>
          <a:p>
            <a:pPr marL="742950" marR="0" lvl="1" indent="-285750">
              <a:lnSpc>
                <a:spcPct val="200000"/>
              </a:lnSpc>
              <a:buSzPts val="1000"/>
              <a:buFont typeface="Courier New" panose="02070309020205020404" pitchFamily="49" charset="0"/>
              <a:buChar char="o"/>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Using multilingual models like </a:t>
            </a:r>
            <a:r>
              <a:rPr lang="en-US" sz="1200" b="1" kern="100" dirty="0" err="1">
                <a:effectLst/>
                <a:latin typeface="Aptos" panose="020B0004020202020204" pitchFamily="34" charset="0"/>
                <a:ea typeface="Aptos" panose="020B0004020202020204" pitchFamily="34" charset="0"/>
                <a:cs typeface="Times New Roman" panose="02020603050405020304" pitchFamily="18" charset="0"/>
              </a:rPr>
              <a:t>mBERT</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or </a:t>
            </a:r>
            <a:r>
              <a:rPr lang="en-US" sz="1200" b="1" kern="100" dirty="0">
                <a:effectLst/>
                <a:latin typeface="Aptos" panose="020B0004020202020204" pitchFamily="34" charset="0"/>
                <a:ea typeface="Aptos" panose="020B0004020202020204" pitchFamily="34" charset="0"/>
                <a:cs typeface="Times New Roman" panose="02020603050405020304" pitchFamily="18" charset="0"/>
              </a:rPr>
              <a:t>XLM-R</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which are pretrained on multiple languages.</a:t>
            </a:r>
          </a:p>
          <a:p>
            <a:pPr marL="742950" marR="0" lvl="1" indent="-285750">
              <a:lnSpc>
                <a:spcPct val="200000"/>
              </a:lnSpc>
              <a:buSzPts val="1000"/>
              <a:buFont typeface="Courier New" panose="02070309020205020404" pitchFamily="49" charset="0"/>
              <a:buChar char="o"/>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Translating non-English text into English using APIs like Google Translate, though this introduces potential errors.</a:t>
            </a:r>
          </a:p>
          <a:p>
            <a:pPr marL="742950" marR="0" lvl="1" indent="-285750">
              <a:lnSpc>
                <a:spcPct val="200000"/>
              </a:lnSpc>
              <a:buSzPts val="1000"/>
              <a:buFont typeface="Courier New" panose="02070309020205020404" pitchFamily="49" charset="0"/>
              <a:buChar char="o"/>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Retraining or fine-tuning the model on labeled non-English data to achieve higher accuracy.</a:t>
            </a:r>
          </a:p>
          <a:p>
            <a:pPr marL="0" marR="0">
              <a:lnSpc>
                <a:spcPct val="200000"/>
              </a:lnSpc>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5. How do you ensure data privacy?</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200000"/>
              </a:lnSpc>
              <a:buSzPts val="1000"/>
              <a:buFont typeface="Symbol" pitchFamily="2" charset="2"/>
              <a:buChar char=""/>
              <a:tabLst>
                <a:tab pos="4572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The Sentiment140 dataset uses publicly available tweets, ensuring no private data is included.</a:t>
            </a:r>
          </a:p>
          <a:p>
            <a:pPr marL="342900" marR="0" lvl="0" indent="-342900">
              <a:lnSpc>
                <a:spcPct val="200000"/>
              </a:lnSpc>
              <a:buSzPts val="1000"/>
              <a:buFont typeface="Symbol" pitchFamily="2" charset="2"/>
              <a:buChar char=""/>
              <a:tabLst>
                <a:tab pos="4572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For future applications involving sensitive data, privacy measures like data anonymization, compliance with GDPR/CCPA regulations, and secure storage protocols would be implemented.</a:t>
            </a:r>
          </a:p>
          <a:p>
            <a:pPr marL="342900" marR="0" lvl="0" indent="-342900">
              <a:lnSpc>
                <a:spcPct val="200000"/>
              </a:lnSpc>
              <a:buSzPts val="1000"/>
              <a:buFont typeface="Symbol" pitchFamily="2" charset="2"/>
              <a:buChar char=""/>
              <a:tabLst>
                <a:tab pos="4572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Additionally, all personally identifiable information (PII) is removed during preprocessing.</a:t>
            </a:r>
          </a:p>
          <a:p>
            <a:pPr marL="0" marR="0">
              <a:lnSpc>
                <a:spcPct val="200000"/>
              </a:lnSpc>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6. What challenges did you face in preprocessing?</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200000"/>
              </a:lnSpc>
              <a:buSzPts val="1000"/>
              <a:buFont typeface="Symbol" pitchFamily="2" charset="2"/>
              <a:buChar char=""/>
              <a:tabLst>
                <a:tab pos="4572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Key challenges included:</a:t>
            </a:r>
          </a:p>
          <a:p>
            <a:pPr marL="742950" marR="0" lvl="1" indent="-285750">
              <a:lnSpc>
                <a:spcPct val="200000"/>
              </a:lnSpc>
              <a:buSzPts val="1000"/>
              <a:buFont typeface="Courier New" panose="02070309020205020404" pitchFamily="49" charset="0"/>
              <a:buChar char="o"/>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Cleaning noisy data (e.g., removing emojis, URLs, and hashtags) while preserving meaningful context.</a:t>
            </a:r>
          </a:p>
          <a:p>
            <a:pPr marL="742950" marR="0" lvl="1" indent="-285750">
              <a:lnSpc>
                <a:spcPct val="200000"/>
              </a:lnSpc>
              <a:buSzPts val="1000"/>
              <a:buFont typeface="Courier New" panose="02070309020205020404" pitchFamily="49" charset="0"/>
              <a:buChar char="o"/>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Handling imbalanced classes, as negative sentiments were more prevalent in some cases.</a:t>
            </a:r>
          </a:p>
          <a:p>
            <a:pPr marL="742950" marR="0" lvl="1" indent="-285750">
              <a:lnSpc>
                <a:spcPct val="200000"/>
              </a:lnSpc>
              <a:buSzPts val="1000"/>
              <a:buFont typeface="Courier New" panose="02070309020205020404" pitchFamily="49" charset="0"/>
              <a:buChar char="o"/>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Dealing with abbreviations, slang, and spelling errors common in tweets.</a:t>
            </a:r>
          </a:p>
          <a:p>
            <a:pPr marL="742950" marR="0" lvl="1" indent="-285750">
              <a:lnSpc>
                <a:spcPct val="200000"/>
              </a:lnSpc>
              <a:buSzPts val="1000"/>
              <a:buFont typeface="Courier New" panose="02070309020205020404" pitchFamily="49" charset="0"/>
              <a:buChar char="o"/>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Overcoming these challenges involved techniques like lemmatization, stop-word removal, and balancing data using resampling methods (oversampling/</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undersampling</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200000"/>
              </a:lnSpc>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7. How scalable is this solution for real-time analysis?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200000"/>
              </a:lnSpc>
              <a:buSzPts val="1000"/>
              <a:buFont typeface="Symbol" pitchFamily="2" charset="2"/>
              <a:buChar char=""/>
              <a:tabLst>
                <a:tab pos="4572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The solution is scalable with appropriate infrastructure:</a:t>
            </a:r>
          </a:p>
          <a:p>
            <a:pPr marL="742950" marR="0" lvl="1" indent="-285750">
              <a:lnSpc>
                <a:spcPct val="200000"/>
              </a:lnSpc>
              <a:buSzPts val="1000"/>
              <a:buFont typeface="Courier New" panose="02070309020205020404" pitchFamily="49" charset="0"/>
              <a:buChar char="o"/>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Using lightweight models like Logistic Regression or SVM for faster inference.</a:t>
            </a:r>
          </a:p>
          <a:p>
            <a:pPr marL="742950" marR="0" lvl="1" indent="-285750">
              <a:lnSpc>
                <a:spcPct val="200000"/>
              </a:lnSpc>
              <a:buSzPts val="1000"/>
              <a:buFont typeface="Courier New" panose="02070309020205020404" pitchFamily="49" charset="0"/>
              <a:buChar char="o"/>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Deploying the model on cloud services like AWS or Google Cloud, enabling real-time API integration.</a:t>
            </a:r>
          </a:p>
          <a:p>
            <a:pPr marL="742950" marR="0" lvl="1" indent="-285750">
              <a:lnSpc>
                <a:spcPct val="200000"/>
              </a:lnSpc>
              <a:buSzPts val="1000"/>
              <a:buFont typeface="Courier New" panose="02070309020205020404" pitchFamily="49" charset="0"/>
              <a:buChar char="o"/>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For large-scale real-time analysis, a batch-processing pipeline with tools like </a:t>
            </a:r>
            <a:r>
              <a:rPr lang="en-US" sz="1200" b="1" kern="100" dirty="0">
                <a:effectLst/>
                <a:latin typeface="Aptos" panose="020B0004020202020204" pitchFamily="34" charset="0"/>
                <a:ea typeface="Aptos" panose="020B0004020202020204" pitchFamily="34" charset="0"/>
                <a:cs typeface="Times New Roman" panose="02020603050405020304" pitchFamily="18" charset="0"/>
              </a:rPr>
              <a:t>Apache Kafka</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or </a:t>
            </a:r>
            <a:r>
              <a:rPr lang="en-US" sz="1200" b="1" kern="100" dirty="0">
                <a:effectLst/>
                <a:latin typeface="Aptos" panose="020B0004020202020204" pitchFamily="34" charset="0"/>
                <a:ea typeface="Aptos" panose="020B0004020202020204" pitchFamily="34" charset="0"/>
                <a:cs typeface="Times New Roman" panose="02020603050405020304" pitchFamily="18" charset="0"/>
              </a:rPr>
              <a:t>Spark Streaming</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could be implemented.</a:t>
            </a:r>
          </a:p>
          <a:p>
            <a:pPr marL="0" marR="0">
              <a:lnSpc>
                <a:spcPct val="200000"/>
              </a:lnSpc>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8. Are there ethical concerns in automating sentiment analysis?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200000"/>
              </a:lnSpc>
              <a:buSzPts val="1000"/>
              <a:buFont typeface="Symbol" pitchFamily="2" charset="2"/>
              <a:buChar char=""/>
              <a:tabLst>
                <a:tab pos="4572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Ethical concerns include:</a:t>
            </a:r>
          </a:p>
          <a:p>
            <a:pPr marL="742950" marR="0" lvl="1" indent="-285750">
              <a:lnSpc>
                <a:spcPct val="200000"/>
              </a:lnSpc>
              <a:buSzPts val="1000"/>
              <a:buFont typeface="Courier New" panose="02070309020205020404" pitchFamily="49" charset="0"/>
              <a:buChar char="o"/>
              <a:tabLst>
                <a:tab pos="914400" algn="l"/>
              </a:tabLst>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Bias</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The training data may reflect societal biases, potentially leading to unfair or inaccurate classifications.</a:t>
            </a:r>
          </a:p>
          <a:p>
            <a:pPr marL="742950" marR="0" lvl="1" indent="-285750">
              <a:lnSpc>
                <a:spcPct val="200000"/>
              </a:lnSpc>
              <a:buSzPts val="1000"/>
              <a:buFont typeface="Courier New" panose="02070309020205020404" pitchFamily="49" charset="0"/>
              <a:buChar char="o"/>
              <a:tabLst>
                <a:tab pos="914400" algn="l"/>
              </a:tabLst>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Misinformation</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Automated sentiment analysis might misinterpret context, leading to incorrect conclusions.</a:t>
            </a:r>
          </a:p>
          <a:p>
            <a:pPr marL="742950" marR="0" lvl="1" indent="-285750">
              <a:lnSpc>
                <a:spcPct val="200000"/>
              </a:lnSpc>
              <a:buSzPts val="1000"/>
              <a:buFont typeface="Courier New" panose="02070309020205020404" pitchFamily="49" charset="0"/>
              <a:buChar char="o"/>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To address these concerns, we:</a:t>
            </a:r>
          </a:p>
          <a:p>
            <a:pPr marL="1143000" marR="0" lvl="2" indent="-228600">
              <a:lnSpc>
                <a:spcPct val="200000"/>
              </a:lnSpc>
              <a:buSzPts val="1000"/>
              <a:buFont typeface="Wingdings" pitchFamily="2" charset="2"/>
              <a:buChar char=""/>
              <a:tabLst>
                <a:tab pos="13716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Audited the dataset for biases.</a:t>
            </a:r>
          </a:p>
          <a:p>
            <a:pPr marL="1143000" marR="0" lvl="2" indent="-228600">
              <a:lnSpc>
                <a:spcPct val="200000"/>
              </a:lnSpc>
              <a:buSzPts val="1000"/>
              <a:buFont typeface="Wingdings" pitchFamily="2" charset="2"/>
              <a:buChar char=""/>
              <a:tabLst>
                <a:tab pos="13716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Implemented transparency by documenting model limitations.</a:t>
            </a:r>
          </a:p>
          <a:p>
            <a:pPr marL="1143000" marR="0" lvl="2" indent="-228600">
              <a:lnSpc>
                <a:spcPct val="200000"/>
              </a:lnSpc>
              <a:buSzPts val="1000"/>
              <a:buFont typeface="Wingdings" pitchFamily="2" charset="2"/>
              <a:buChar char=""/>
              <a:tabLst>
                <a:tab pos="13716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Suggested human oversight in sensitive applications.</a:t>
            </a:r>
          </a:p>
          <a:p>
            <a:pPr marL="0" marR="0">
              <a:lnSpc>
                <a:spcPct val="200000"/>
              </a:lnSpc>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9. What industries could benefit the most from this application?</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200000"/>
              </a:lnSpc>
              <a:buSzPts val="1000"/>
              <a:buFont typeface="Symbol" pitchFamily="2" charset="2"/>
              <a:buChar char=""/>
              <a:tabLst>
                <a:tab pos="4572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Industries that can benefit include:</a:t>
            </a:r>
          </a:p>
          <a:p>
            <a:pPr marL="742950" marR="0" lvl="1" indent="-285750">
              <a:lnSpc>
                <a:spcPct val="200000"/>
              </a:lnSpc>
              <a:buSzPts val="1000"/>
              <a:buFont typeface="Courier New" panose="02070309020205020404" pitchFamily="49" charset="0"/>
              <a:buChar char="o"/>
              <a:tabLst>
                <a:tab pos="914400" algn="l"/>
              </a:tabLst>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Entertainment</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Analyzing movie reviews for content improvement.</a:t>
            </a:r>
          </a:p>
          <a:p>
            <a:pPr marL="742950" marR="0" lvl="1" indent="-285750">
              <a:lnSpc>
                <a:spcPct val="200000"/>
              </a:lnSpc>
              <a:buSzPts val="1000"/>
              <a:buFont typeface="Courier New" panose="02070309020205020404" pitchFamily="49" charset="0"/>
              <a:buChar char="o"/>
              <a:tabLst>
                <a:tab pos="914400" algn="l"/>
              </a:tabLst>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Retail</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Monitoring customer feedback for product enhancements.</a:t>
            </a:r>
          </a:p>
          <a:p>
            <a:pPr marL="742950" marR="0" lvl="1" indent="-285750">
              <a:lnSpc>
                <a:spcPct val="200000"/>
              </a:lnSpc>
              <a:buSzPts val="1000"/>
              <a:buFont typeface="Courier New" panose="02070309020205020404" pitchFamily="49" charset="0"/>
              <a:buChar char="o"/>
              <a:tabLst>
                <a:tab pos="914400" algn="l"/>
              </a:tabLst>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Healthcare</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Understanding patient sentiment from surveys.</a:t>
            </a:r>
          </a:p>
          <a:p>
            <a:pPr marL="742950" marR="0" lvl="1" indent="-285750">
              <a:lnSpc>
                <a:spcPct val="200000"/>
              </a:lnSpc>
              <a:buSzPts val="1000"/>
              <a:buFont typeface="Courier New" panose="02070309020205020404" pitchFamily="49" charset="0"/>
              <a:buChar char="o"/>
              <a:tabLst>
                <a:tab pos="914400" algn="l"/>
              </a:tabLst>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Finance</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Gauging market sentiment for stock predictions.</a:t>
            </a:r>
          </a:p>
          <a:p>
            <a:pPr marL="742950" marR="0" lvl="1" indent="-285750">
              <a:lnSpc>
                <a:spcPct val="200000"/>
              </a:lnSpc>
              <a:buSzPts val="1000"/>
              <a:buFont typeface="Courier New" panose="02070309020205020404" pitchFamily="49" charset="0"/>
              <a:buChar char="o"/>
              <a:tabLst>
                <a:tab pos="914400" algn="l"/>
              </a:tabLst>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Social Media Platforms</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Filtering harmful content and improving user experience.</a:t>
            </a:r>
          </a:p>
          <a:p>
            <a:pPr marL="0" marR="0">
              <a:lnSpc>
                <a:spcPct val="200000"/>
              </a:lnSpc>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10. How do you mitigate bias in your dataset and model?</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200000"/>
              </a:lnSpc>
              <a:buSzPts val="1000"/>
              <a:buFont typeface="Symbol" pitchFamily="2" charset="2"/>
              <a:buChar char=""/>
              <a:tabLst>
                <a:tab pos="4572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Bias mitigation strategies include:</a:t>
            </a:r>
          </a:p>
          <a:p>
            <a:pPr marL="742950" marR="0" lvl="1" indent="-285750">
              <a:lnSpc>
                <a:spcPct val="200000"/>
              </a:lnSpc>
              <a:buSzPts val="1000"/>
              <a:buFont typeface="Courier New" panose="02070309020205020404" pitchFamily="49" charset="0"/>
              <a:buChar char="o"/>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Ensuring diversity in training data by balancing sentiments, topics, and demographics.</a:t>
            </a:r>
          </a:p>
          <a:p>
            <a:pPr marL="742950" marR="0" lvl="1" indent="-285750">
              <a:lnSpc>
                <a:spcPct val="200000"/>
              </a:lnSpc>
              <a:buSzPts val="1000"/>
              <a:buFont typeface="Courier New" panose="02070309020205020404" pitchFamily="49" charset="0"/>
              <a:buChar char="o"/>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Using fairness-aware machine learning techniques, such as reweighting samples or adversarial training.</a:t>
            </a:r>
          </a:p>
          <a:p>
            <a:pPr marL="742950" marR="0" lvl="1" indent="-285750">
              <a:lnSpc>
                <a:spcPct val="200000"/>
              </a:lnSpc>
              <a:buSzPts val="1000"/>
              <a:buFont typeface="Courier New" panose="02070309020205020404" pitchFamily="49" charset="0"/>
              <a:buChar char="o"/>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Regularly auditing model outputs to identify and correct systematic biases.</a:t>
            </a:r>
          </a:p>
          <a:p>
            <a:pPr marL="742950" marR="0" lvl="1" indent="-285750">
              <a:lnSpc>
                <a:spcPct val="200000"/>
              </a:lnSpc>
              <a:buSzPts val="1000"/>
              <a:buFont typeface="Courier New" panose="02070309020205020404" pitchFamily="49" charset="0"/>
              <a:buChar char="o"/>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Implementing explainability tools (e.g., SHAP) to understand and address bias in predictions.</a:t>
            </a:r>
          </a:p>
          <a:p>
            <a:endParaRPr lang="en-US" dirty="0"/>
          </a:p>
        </p:txBody>
      </p:sp>
      <p:sp>
        <p:nvSpPr>
          <p:cNvPr id="4" name="Slide Number Placeholder 3"/>
          <p:cNvSpPr>
            <a:spLocks noGrp="1"/>
          </p:cNvSpPr>
          <p:nvPr>
            <p:ph type="sldNum" sz="quarter" idx="5"/>
          </p:nvPr>
        </p:nvSpPr>
        <p:spPr/>
        <p:txBody>
          <a:bodyPr/>
          <a:lstStyle/>
          <a:p>
            <a:fld id="{657F313B-3515-CD4B-96E0-DE572B8B3208}" type="slidenum">
              <a:rPr lang="en-US" smtClean="0"/>
              <a:t>15</a:t>
            </a:fld>
            <a:endParaRPr lang="en-US"/>
          </a:p>
        </p:txBody>
      </p:sp>
    </p:spTree>
    <p:extLst>
      <p:ext uri="{BB962C8B-B14F-4D97-AF65-F5344CB8AC3E}">
        <p14:creationId xmlns:p14="http://schemas.microsoft.com/office/powerpoint/2010/main" val="36375072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conclusion, sentiment analysis using machine learning provides valuable insights into customer feedback and satisfaction. Our project highlights the effective application of various techniques and sets the stage for future improvements.</a:t>
            </a:r>
          </a:p>
        </p:txBody>
      </p:sp>
      <p:sp>
        <p:nvSpPr>
          <p:cNvPr id="4" name="Slide Number Placeholder 3"/>
          <p:cNvSpPr>
            <a:spLocks noGrp="1"/>
          </p:cNvSpPr>
          <p:nvPr>
            <p:ph type="sldNum" sz="quarter" idx="5"/>
          </p:nvPr>
        </p:nvSpPr>
        <p:spPr/>
        <p:txBody>
          <a:bodyPr/>
          <a:lstStyle/>
          <a:p>
            <a:fld id="{E9FFD4F3-57AC-1D4E-8F1B-E9A43C6F6043}" type="slidenum">
              <a:rPr lang="en-US" smtClean="0"/>
              <a:t>16</a:t>
            </a:fld>
            <a:endParaRPr lang="en-US"/>
          </a:p>
        </p:txBody>
      </p:sp>
    </p:spTree>
    <p:extLst>
      <p:ext uri="{BB962C8B-B14F-4D97-AF65-F5344CB8AC3E}">
        <p14:creationId xmlns:p14="http://schemas.microsoft.com/office/powerpoint/2010/main" val="1015280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begin by introducing sentiment analysis, its significance in understanding customer feedback. Next, we will discuss various machine learning techniques that can be applied to sentiment analysis. The implementation section will showcase our approach, including data processing and model selection, followed by results analysis and conclusions.</a:t>
            </a:r>
          </a:p>
        </p:txBody>
      </p:sp>
      <p:sp>
        <p:nvSpPr>
          <p:cNvPr id="4" name="Slide Number Placeholder 3"/>
          <p:cNvSpPr>
            <a:spLocks noGrp="1"/>
          </p:cNvSpPr>
          <p:nvPr>
            <p:ph type="sldNum" sz="quarter" idx="5"/>
          </p:nvPr>
        </p:nvSpPr>
        <p:spPr/>
        <p:txBody>
          <a:bodyPr/>
          <a:lstStyle/>
          <a:p>
            <a:fld id="{E9FFD4F3-57AC-1D4E-8F1B-E9A43C6F6043}" type="slidenum">
              <a:rPr lang="en-US" smtClean="0"/>
              <a:t>2</a:t>
            </a:fld>
            <a:endParaRPr lang="en-US"/>
          </a:p>
        </p:txBody>
      </p:sp>
    </p:spTree>
    <p:extLst>
      <p:ext uri="{BB962C8B-B14F-4D97-AF65-F5344CB8AC3E}">
        <p14:creationId xmlns:p14="http://schemas.microsoft.com/office/powerpoint/2010/main" val="1017365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Sentiment analysis is a natural language processing (NLP) technique used to determine the emotional tone behind a series of words. It provides insights into customer opinions, preferences, and satisfaction levels by analyzing textual data.</a:t>
            </a:r>
          </a:p>
        </p:txBody>
      </p:sp>
      <p:sp>
        <p:nvSpPr>
          <p:cNvPr id="4" name="Slide Number Placeholder 3"/>
          <p:cNvSpPr>
            <a:spLocks noGrp="1"/>
          </p:cNvSpPr>
          <p:nvPr>
            <p:ph type="sldNum" sz="quarter" idx="5"/>
          </p:nvPr>
        </p:nvSpPr>
        <p:spPr/>
        <p:txBody>
          <a:bodyPr/>
          <a:lstStyle/>
          <a:p>
            <a:fld id="{E9FFD4F3-57AC-1D4E-8F1B-E9A43C6F6043}" type="slidenum">
              <a:rPr lang="en-US" smtClean="0"/>
              <a:t>3</a:t>
            </a:fld>
            <a:endParaRPr lang="en-US"/>
          </a:p>
        </p:txBody>
      </p:sp>
    </p:spTree>
    <p:extLst>
      <p:ext uri="{BB962C8B-B14F-4D97-AF65-F5344CB8AC3E}">
        <p14:creationId xmlns:p14="http://schemas.microsoft.com/office/powerpoint/2010/main" val="1690943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Understanding customer sentiment is crucial for businesses as it helps in making data-driven decisions to improve products and services. Sentiment analysis can identify trends, customer satisfaction levels, and potential areas for improvement.</a:t>
            </a:r>
          </a:p>
        </p:txBody>
      </p:sp>
      <p:sp>
        <p:nvSpPr>
          <p:cNvPr id="4" name="Slide Number Placeholder 3"/>
          <p:cNvSpPr>
            <a:spLocks noGrp="1"/>
          </p:cNvSpPr>
          <p:nvPr>
            <p:ph type="sldNum" sz="quarter" idx="5"/>
          </p:nvPr>
        </p:nvSpPr>
        <p:spPr/>
        <p:txBody>
          <a:bodyPr/>
          <a:lstStyle/>
          <a:p>
            <a:fld id="{E9FFD4F3-57AC-1D4E-8F1B-E9A43C6F6043}" type="slidenum">
              <a:rPr lang="en-US" smtClean="0"/>
              <a:t>4</a:t>
            </a:fld>
            <a:endParaRPr lang="en-US"/>
          </a:p>
        </p:txBody>
      </p:sp>
    </p:spTree>
    <p:extLst>
      <p:ext uri="{BB962C8B-B14F-4D97-AF65-F5344CB8AC3E}">
        <p14:creationId xmlns:p14="http://schemas.microsoft.com/office/powerpoint/2010/main" val="1907255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Sentiment analysis is not without its challenges, including the ambiguity of language, context understanding, and handling of sarcasm. We will address how these challenges are approached in our project.</a:t>
            </a:r>
          </a:p>
        </p:txBody>
      </p:sp>
      <p:sp>
        <p:nvSpPr>
          <p:cNvPr id="4" name="Slide Number Placeholder 3"/>
          <p:cNvSpPr>
            <a:spLocks noGrp="1"/>
          </p:cNvSpPr>
          <p:nvPr>
            <p:ph type="sldNum" sz="quarter" idx="5"/>
          </p:nvPr>
        </p:nvSpPr>
        <p:spPr/>
        <p:txBody>
          <a:bodyPr/>
          <a:lstStyle/>
          <a:p>
            <a:fld id="{E9FFD4F3-57AC-1D4E-8F1B-E9A43C6F6043}" type="slidenum">
              <a:rPr lang="en-US" smtClean="0"/>
              <a:t>5</a:t>
            </a:fld>
            <a:endParaRPr lang="en-US"/>
          </a:p>
        </p:txBody>
      </p:sp>
    </p:spTree>
    <p:extLst>
      <p:ext uri="{BB962C8B-B14F-4D97-AF65-F5344CB8AC3E}">
        <p14:creationId xmlns:p14="http://schemas.microsoft.com/office/powerpoint/2010/main" val="139522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Various machine learning techniques can be applied to sentiment analysis, including supervised learning, unsupervised learning, and deep learning. We focus on the most effective methods used in our project.</a:t>
            </a:r>
          </a:p>
        </p:txBody>
      </p:sp>
      <p:sp>
        <p:nvSpPr>
          <p:cNvPr id="4" name="Slide Number Placeholder 3"/>
          <p:cNvSpPr>
            <a:spLocks noGrp="1"/>
          </p:cNvSpPr>
          <p:nvPr>
            <p:ph type="sldNum" sz="quarter" idx="5"/>
          </p:nvPr>
        </p:nvSpPr>
        <p:spPr/>
        <p:txBody>
          <a:bodyPr/>
          <a:lstStyle/>
          <a:p>
            <a:fld id="{E9FFD4F3-57AC-1D4E-8F1B-E9A43C6F6043}" type="slidenum">
              <a:rPr lang="en-US" smtClean="0"/>
              <a:t>6</a:t>
            </a:fld>
            <a:endParaRPr lang="en-US"/>
          </a:p>
        </p:txBody>
      </p:sp>
    </p:spTree>
    <p:extLst>
      <p:ext uri="{BB962C8B-B14F-4D97-AF65-F5344CB8AC3E}">
        <p14:creationId xmlns:p14="http://schemas.microsoft.com/office/powerpoint/2010/main" val="3667998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Supervised learning techniques, such as logistic regression, support vector machines (SVM), and Bidirectional Encoder Representations from Transformers (BERT), are commonly used for sentiment classification. We will discuss their application and effectiveness.</a:t>
            </a:r>
          </a:p>
        </p:txBody>
      </p:sp>
      <p:sp>
        <p:nvSpPr>
          <p:cNvPr id="4" name="Slide Number Placeholder 3"/>
          <p:cNvSpPr>
            <a:spLocks noGrp="1"/>
          </p:cNvSpPr>
          <p:nvPr>
            <p:ph type="sldNum" sz="quarter" idx="5"/>
          </p:nvPr>
        </p:nvSpPr>
        <p:spPr/>
        <p:txBody>
          <a:bodyPr/>
          <a:lstStyle/>
          <a:p>
            <a:fld id="{E9FFD4F3-57AC-1D4E-8F1B-E9A43C6F6043}" type="slidenum">
              <a:rPr lang="en-US" smtClean="0"/>
              <a:t>7</a:t>
            </a:fld>
            <a:endParaRPr lang="en-US"/>
          </a:p>
        </p:txBody>
      </p:sp>
    </p:spTree>
    <p:extLst>
      <p:ext uri="{BB962C8B-B14F-4D97-AF65-F5344CB8AC3E}">
        <p14:creationId xmlns:p14="http://schemas.microsoft.com/office/powerpoint/2010/main" val="2725507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Deep learning models, including recurrent neural networks (RNN) and transformers, have shown great promise in sentiment analysis. We will explore how these models enhance accuracy and depth in sentiment understanding.</a:t>
            </a:r>
          </a:p>
        </p:txBody>
      </p:sp>
      <p:sp>
        <p:nvSpPr>
          <p:cNvPr id="4" name="Slide Number Placeholder 3"/>
          <p:cNvSpPr>
            <a:spLocks noGrp="1"/>
          </p:cNvSpPr>
          <p:nvPr>
            <p:ph type="sldNum" sz="quarter" idx="5"/>
          </p:nvPr>
        </p:nvSpPr>
        <p:spPr/>
        <p:txBody>
          <a:bodyPr/>
          <a:lstStyle/>
          <a:p>
            <a:fld id="{E9FFD4F3-57AC-1D4E-8F1B-E9A43C6F6043}" type="slidenum">
              <a:rPr lang="en-US" smtClean="0"/>
              <a:t>8</a:t>
            </a:fld>
            <a:endParaRPr lang="en-US"/>
          </a:p>
        </p:txBody>
      </p:sp>
    </p:spTree>
    <p:extLst>
      <p:ext uri="{BB962C8B-B14F-4D97-AF65-F5344CB8AC3E}">
        <p14:creationId xmlns:p14="http://schemas.microsoft.com/office/powerpoint/2010/main" val="805555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section, we will outline the steps taken in our project, from data collection and preprocessing to model training and evaluation. Each step is crucial for achieving effective sentiment analysis.</a:t>
            </a:r>
          </a:p>
        </p:txBody>
      </p:sp>
      <p:sp>
        <p:nvSpPr>
          <p:cNvPr id="4" name="Slide Number Placeholder 3"/>
          <p:cNvSpPr>
            <a:spLocks noGrp="1"/>
          </p:cNvSpPr>
          <p:nvPr>
            <p:ph type="sldNum" sz="quarter" idx="5"/>
          </p:nvPr>
        </p:nvSpPr>
        <p:spPr/>
        <p:txBody>
          <a:bodyPr/>
          <a:lstStyle/>
          <a:p>
            <a:fld id="{E9FFD4F3-57AC-1D4E-8F1B-E9A43C6F6043}" type="slidenum">
              <a:rPr lang="en-US" smtClean="0"/>
              <a:t>9</a:t>
            </a:fld>
            <a:endParaRPr lang="en-US"/>
          </a:p>
        </p:txBody>
      </p:sp>
    </p:spTree>
    <p:extLst>
      <p:ext uri="{BB962C8B-B14F-4D97-AF65-F5344CB8AC3E}">
        <p14:creationId xmlns:p14="http://schemas.microsoft.com/office/powerpoint/2010/main" val="765029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1/28/25</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473952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1/28/25</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843079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1/28/25</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3919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1/28/25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944667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1/28/25</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566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1/28/25</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276314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1/28/25</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651989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1/28/25</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507208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1/28/25</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0447626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1/28/25</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300370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1/28/25</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833338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1/28/25</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53417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3d illustration">
            <a:extLst>
              <a:ext uri="{FF2B5EF4-FFF2-40B4-BE49-F238E27FC236}">
                <a16:creationId xmlns:a16="http://schemas.microsoft.com/office/drawing/2014/main" id="{58B231B1-1D1D-41C2-A1FD-5B6B93B2E50C}"/>
              </a:ext>
            </a:extLst>
          </p:cNvPr>
          <p:cNvPicPr>
            <a:picLocks noChangeAspect="1"/>
          </p:cNvPicPr>
          <p:nvPr/>
        </p:nvPicPr>
        <p:blipFill>
          <a:blip r:embed="rId3"/>
          <a:srcRect r="1" b="1056"/>
          <a:stretch/>
        </p:blipFill>
        <p:spPr>
          <a:xfrm>
            <a:off x="20" y="10"/>
            <a:ext cx="6931132" cy="6857990"/>
          </a:xfrm>
          <a:prstGeom prst="rect">
            <a:avLst/>
          </a:prstGeom>
        </p:spPr>
      </p:pic>
      <p:sp>
        <p:nvSpPr>
          <p:cNvPr id="2" name="Title 1">
            <a:extLst>
              <a:ext uri="{FF2B5EF4-FFF2-40B4-BE49-F238E27FC236}">
                <a16:creationId xmlns:a16="http://schemas.microsoft.com/office/drawing/2014/main" id="{0001A357-AF02-7241-66DB-D0B1C3B2F70A}"/>
              </a:ext>
            </a:extLst>
          </p:cNvPr>
          <p:cNvSpPr>
            <a:spLocks noGrp="1"/>
          </p:cNvSpPr>
          <p:nvPr>
            <p:ph type="ctrTitle"/>
          </p:nvPr>
        </p:nvSpPr>
        <p:spPr>
          <a:xfrm>
            <a:off x="7537528" y="1032764"/>
            <a:ext cx="4308672" cy="3224045"/>
          </a:xfrm>
        </p:spPr>
        <p:txBody>
          <a:bodyPr anchor="b">
            <a:normAutofit/>
          </a:bodyPr>
          <a:lstStyle/>
          <a:p>
            <a:pPr>
              <a:lnSpc>
                <a:spcPct val="90000"/>
              </a:lnSpc>
            </a:pPr>
            <a:r>
              <a:rPr lang="en-US"/>
              <a:t>Sentiment Analysis of Customer Feedback</a:t>
            </a:r>
          </a:p>
        </p:txBody>
      </p:sp>
      <p:sp>
        <p:nvSpPr>
          <p:cNvPr id="3" name="Subtitle 2">
            <a:extLst>
              <a:ext uri="{FF2B5EF4-FFF2-40B4-BE49-F238E27FC236}">
                <a16:creationId xmlns:a16="http://schemas.microsoft.com/office/drawing/2014/main" id="{A179B65E-4307-1DB4-771C-0370FBF81439}"/>
              </a:ext>
            </a:extLst>
          </p:cNvPr>
          <p:cNvSpPr>
            <a:spLocks noGrp="1"/>
          </p:cNvSpPr>
          <p:nvPr>
            <p:ph type="subTitle" idx="1"/>
          </p:nvPr>
        </p:nvSpPr>
        <p:spPr>
          <a:xfrm>
            <a:off x="7535756" y="5046281"/>
            <a:ext cx="4308672" cy="1172408"/>
          </a:xfrm>
        </p:spPr>
        <p:txBody>
          <a:bodyPr anchor="t">
            <a:normAutofit/>
          </a:bodyPr>
          <a:lstStyle/>
          <a:p>
            <a:r>
              <a:rPr lang="en-US"/>
              <a:t>Leveraging Machine Learning to Understand Customer Opinions</a:t>
            </a:r>
          </a:p>
        </p:txBody>
      </p:sp>
      <p:cxnSp>
        <p:nvCxnSpPr>
          <p:cNvPr id="11" name="Straight Connector 10">
            <a:extLst>
              <a:ext uri="{FF2B5EF4-FFF2-40B4-BE49-F238E27FC236}">
                <a16:creationId xmlns:a16="http://schemas.microsoft.com/office/drawing/2014/main" id="{6CA391F1-4B2C-521B-F6A5-52C74B3034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75848" y="4711579"/>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6900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42"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bstract 3D illustration.">
            <a:extLst>
              <a:ext uri="{FF2B5EF4-FFF2-40B4-BE49-F238E27FC236}">
                <a16:creationId xmlns:a16="http://schemas.microsoft.com/office/drawing/2014/main" id="{DC0CA952-E6D5-47D8-9A62-420A20FE59F7}"/>
              </a:ext>
            </a:extLst>
          </p:cNvPr>
          <p:cNvPicPr>
            <a:picLocks noGrp="1" noChangeAspect="1"/>
          </p:cNvPicPr>
          <p:nvPr>
            <p:ph sz="half" idx="1"/>
          </p:nvPr>
        </p:nvPicPr>
        <p:blipFill>
          <a:blip r:embed="rId3"/>
          <a:srcRect l="21136" r="16990"/>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5207BC3-E95D-6DA4-3FB1-5A63E8E22458}"/>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90000"/>
              </a:lnSpc>
            </a:pPr>
            <a:r>
              <a:rPr lang="en-US" sz="3400"/>
              <a:t>Data Collection and Preprocessing</a:t>
            </a:r>
          </a:p>
        </p:txBody>
      </p:sp>
      <p:sp>
        <p:nvSpPr>
          <p:cNvPr id="4" name="Content Placeholder 3">
            <a:extLst>
              <a:ext uri="{FF2B5EF4-FFF2-40B4-BE49-F238E27FC236}">
                <a16:creationId xmlns:a16="http://schemas.microsoft.com/office/drawing/2014/main" id="{9F50EEC3-34C8-CBBC-300C-1678144F1CA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a:t>Sources of Feedback</a:t>
            </a:r>
          </a:p>
          <a:p>
            <a:pPr marL="0" lvl="1" indent="0">
              <a:buNone/>
            </a:pPr>
            <a:r>
              <a:rPr lang="en-US" sz="1400"/>
              <a:t>Customer feedback was collected from diverse sources such as social media and review platforms to obtain a comprehensive view.</a:t>
            </a:r>
          </a:p>
          <a:p>
            <a:pPr marL="0" indent="0">
              <a:spcBef>
                <a:spcPts val="2500"/>
              </a:spcBef>
              <a:buNone/>
            </a:pPr>
            <a:r>
              <a:rPr lang="en-US" sz="1400" b="1"/>
              <a:t>Text Cleaning</a:t>
            </a:r>
          </a:p>
          <a:p>
            <a:pPr marL="0" lvl="1" indent="0">
              <a:buNone/>
            </a:pPr>
            <a:r>
              <a:rPr lang="en-US" sz="1400"/>
              <a:t>The preprocessing stage included text cleaning to remove noise and irrelevant information from the collected data.</a:t>
            </a:r>
          </a:p>
          <a:p>
            <a:pPr marL="0" indent="0">
              <a:spcBef>
                <a:spcPts val="2500"/>
              </a:spcBef>
              <a:buNone/>
            </a:pPr>
            <a:r>
              <a:rPr lang="en-US" sz="1400" b="1"/>
              <a:t>Tokenization and Vectorization</a:t>
            </a:r>
          </a:p>
          <a:p>
            <a:pPr marL="0" lvl="1" indent="0">
              <a:buNone/>
            </a:pPr>
            <a:r>
              <a:rPr lang="en-US" sz="1400"/>
              <a:t>Tokenization and vectorization were applied to transform the cleaned text into numerical data suitable for analysis.</a:t>
            </a:r>
          </a:p>
        </p:txBody>
      </p:sp>
    </p:spTree>
    <p:extLst>
      <p:ext uri="{BB962C8B-B14F-4D97-AF65-F5344CB8AC3E}">
        <p14:creationId xmlns:p14="http://schemas.microsoft.com/office/powerpoint/2010/main" val="3891601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DED6FB5F-CEBA-498E-92AF-F0C64CC84FAB}"/>
              </a:ext>
            </a:extLst>
          </p:cNvPr>
          <p:cNvPicPr>
            <a:picLocks noGrp="1" noChangeAspect="1"/>
          </p:cNvPicPr>
          <p:nvPr>
            <p:ph sz="half" idx="1"/>
          </p:nvPr>
        </p:nvPicPr>
        <p:blipFill>
          <a:blip r:embed="rId3"/>
          <a:stretch/>
        </p:blipFill>
        <p:spPr>
          <a:xfrm>
            <a:off x="18367" y="633072"/>
            <a:ext cx="4872385" cy="332073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DDB52B5-0115-A653-F8C6-56322C877B07}"/>
              </a:ext>
            </a:extLst>
          </p:cNvPr>
          <p:cNvSpPr>
            <a:spLocks noGrp="1"/>
          </p:cNvSpPr>
          <p:nvPr>
            <p:ph type="title"/>
          </p:nvPr>
        </p:nvSpPr>
        <p:spPr>
          <a:xfrm>
            <a:off x="5029200" y="914400"/>
            <a:ext cx="6501810" cy="1097280"/>
          </a:xfrm>
        </p:spPr>
        <p:txBody>
          <a:bodyPr vert="horz" lIns="91440" tIns="45720" rIns="91440" bIns="45720" rtlCol="0" anchor="t">
            <a:normAutofit fontScale="90000"/>
          </a:bodyPr>
          <a:lstStyle/>
          <a:p>
            <a:r>
              <a:rPr lang="en-US" sz="3700"/>
              <a:t>Model Training and Evaluation</a:t>
            </a:r>
          </a:p>
        </p:txBody>
      </p:sp>
      <p:sp>
        <p:nvSpPr>
          <p:cNvPr id="4" name="Content Placeholder 3">
            <a:extLst>
              <a:ext uri="{FF2B5EF4-FFF2-40B4-BE49-F238E27FC236}">
                <a16:creationId xmlns:a16="http://schemas.microsoft.com/office/drawing/2014/main" id="{5771C1F3-05B2-CC87-14F2-5AEC1BAEEC0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a:t>Model Training Process</a:t>
            </a:r>
          </a:p>
          <a:p>
            <a:pPr marL="0" lvl="1" indent="0">
              <a:buNone/>
            </a:pPr>
            <a:r>
              <a:rPr lang="en-US" sz="1400"/>
              <a:t>We trained several machine learning models on the processed data to determine their effectiveness in making predictions.</a:t>
            </a:r>
          </a:p>
          <a:p>
            <a:pPr marL="0" indent="0">
              <a:spcBef>
                <a:spcPts val="2500"/>
              </a:spcBef>
              <a:buNone/>
            </a:pPr>
            <a:r>
              <a:rPr lang="en-US" sz="1400" b="1"/>
              <a:t>Performance Metrics</a:t>
            </a:r>
          </a:p>
          <a:p>
            <a:pPr marL="0" lvl="1" indent="0">
              <a:buNone/>
            </a:pPr>
            <a:r>
              <a:rPr lang="en-US" sz="1400"/>
              <a:t>The models were evaluated using metrics like accuracy, precision, recall, and F1-score to measure their performance objectively.</a:t>
            </a:r>
          </a:p>
          <a:p>
            <a:pPr marL="0" indent="0">
              <a:spcBef>
                <a:spcPts val="2500"/>
              </a:spcBef>
              <a:buNone/>
            </a:pPr>
            <a:r>
              <a:rPr lang="en-US" sz="1400" b="1"/>
              <a:t>Final Model Selection</a:t>
            </a:r>
          </a:p>
          <a:p>
            <a:pPr marL="0" lvl="1" indent="0">
              <a:buNone/>
            </a:pPr>
            <a:r>
              <a:rPr lang="en-US" sz="1400"/>
              <a:t>The evaluation results guided us in selecting the final model that best meets our performance criteria.</a:t>
            </a:r>
          </a:p>
        </p:txBody>
      </p:sp>
    </p:spTree>
    <p:extLst>
      <p:ext uri="{BB962C8B-B14F-4D97-AF65-F5344CB8AC3E}">
        <p14:creationId xmlns:p14="http://schemas.microsoft.com/office/powerpoint/2010/main" val="9819227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6BF717FE-C32F-469D-9253-5C497775B17A}"/>
              </a:ext>
            </a:extLst>
          </p:cNvPr>
          <p:cNvPicPr>
            <a:picLocks noGrp="1" noChangeAspect="1"/>
          </p:cNvPicPr>
          <p:nvPr>
            <p:ph sz="half" idx="1"/>
          </p:nvPr>
        </p:nvPicPr>
        <p:blipFill>
          <a:blip r:embed="rId3"/>
          <a:stretch/>
        </p:blipFill>
        <p:spPr>
          <a:xfrm>
            <a:off x="0" y="3231829"/>
            <a:ext cx="11518900" cy="2946400"/>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27358DA-AD56-D4FA-2AE1-389D0336D6FB}"/>
              </a:ext>
            </a:extLst>
          </p:cNvPr>
          <p:cNvSpPr>
            <a:spLocks noGrp="1"/>
          </p:cNvSpPr>
          <p:nvPr>
            <p:ph type="title"/>
          </p:nvPr>
        </p:nvSpPr>
        <p:spPr>
          <a:xfrm>
            <a:off x="-39538" y="23415"/>
            <a:ext cx="6501810" cy="1097280"/>
          </a:xfrm>
        </p:spPr>
        <p:txBody>
          <a:bodyPr vert="horz" lIns="91440" tIns="45720" rIns="91440" bIns="45720" rtlCol="0" anchor="t">
            <a:normAutofit/>
          </a:bodyPr>
          <a:lstStyle/>
          <a:p>
            <a:r>
              <a:rPr lang="en-US" dirty="0"/>
              <a:t>Results and Insights</a:t>
            </a:r>
          </a:p>
        </p:txBody>
      </p:sp>
      <p:sp>
        <p:nvSpPr>
          <p:cNvPr id="4" name="Content Placeholder 3">
            <a:extLst>
              <a:ext uri="{FF2B5EF4-FFF2-40B4-BE49-F238E27FC236}">
                <a16:creationId xmlns:a16="http://schemas.microsoft.com/office/drawing/2014/main" id="{40D472A7-02E9-FE4F-9097-B96556D20C5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145110" y="0"/>
            <a:ext cx="6501810" cy="4121885"/>
          </a:xfrm>
        </p:spPr>
        <p:txBody>
          <a:bodyPr>
            <a:normAutofit/>
          </a:bodyPr>
          <a:lstStyle/>
          <a:p>
            <a:pPr marL="0" indent="0">
              <a:spcBef>
                <a:spcPts val="2500"/>
              </a:spcBef>
              <a:buNone/>
            </a:pPr>
            <a:r>
              <a:rPr lang="en-US" sz="1400" b="1" dirty="0"/>
              <a:t>Customer Sentiment Trends</a:t>
            </a:r>
          </a:p>
          <a:p>
            <a:pPr marL="0" lvl="1" indent="0">
              <a:buNone/>
            </a:pPr>
            <a:r>
              <a:rPr lang="en-US" sz="1400" dirty="0"/>
              <a:t>The project provided valuable insights into customer sentiment trends, highlighting shifts over time and responses to various factors.</a:t>
            </a:r>
          </a:p>
          <a:p>
            <a:pPr marL="0" indent="0">
              <a:spcBef>
                <a:spcPts val="2500"/>
              </a:spcBef>
              <a:buNone/>
            </a:pPr>
            <a:r>
              <a:rPr lang="en-US" sz="1400" b="1" dirty="0"/>
              <a:t>Sentiment Distribution</a:t>
            </a:r>
          </a:p>
          <a:p>
            <a:pPr marL="0" lvl="1" indent="0">
              <a:buNone/>
            </a:pPr>
            <a:r>
              <a:rPr lang="en-US" sz="1400" dirty="0"/>
              <a:t>Key findings include the distribution of sentiments, revealing how customers feel about different aspects of the project.</a:t>
            </a:r>
          </a:p>
          <a:p>
            <a:pPr marL="0" indent="0">
              <a:spcBef>
                <a:spcPts val="2500"/>
              </a:spcBef>
              <a:buNone/>
            </a:pPr>
            <a:r>
              <a:rPr lang="en-US" sz="1400" b="1" dirty="0"/>
              <a:t>Common Themes in Feedback</a:t>
            </a:r>
          </a:p>
          <a:p>
            <a:pPr marL="0" lvl="1" indent="0">
              <a:buNone/>
            </a:pPr>
            <a:r>
              <a:rPr lang="en-US" sz="1400" dirty="0"/>
              <a:t>The analysis identified common themes in the customer feedback, offering insights into areas for improvement and strengths.</a:t>
            </a:r>
          </a:p>
        </p:txBody>
      </p:sp>
    </p:spTree>
    <p:extLst>
      <p:ext uri="{BB962C8B-B14F-4D97-AF65-F5344CB8AC3E}">
        <p14:creationId xmlns:p14="http://schemas.microsoft.com/office/powerpoint/2010/main" val="16815218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66E30B0B-4CA1-40FF-A1F5-D49F5B941F43}"/>
              </a:ext>
            </a:extLst>
          </p:cNvPr>
          <p:cNvPicPr>
            <a:picLocks noGrp="1" noChangeAspect="1"/>
          </p:cNvPicPr>
          <p:nvPr>
            <p:ph sz="half" idx="1"/>
          </p:nvPr>
        </p:nvPicPr>
        <p:blipFill>
          <a:blip r:embed="rId3"/>
          <a:stretch/>
        </p:blipFill>
        <p:spPr>
          <a:xfrm>
            <a:off x="5767515" y="0"/>
            <a:ext cx="6413500" cy="4978400"/>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162C5E7-F84B-8AF2-1023-AA9AF4CC42A1}"/>
              </a:ext>
            </a:extLst>
          </p:cNvPr>
          <p:cNvSpPr>
            <a:spLocks noGrp="1"/>
          </p:cNvSpPr>
          <p:nvPr>
            <p:ph type="title"/>
          </p:nvPr>
        </p:nvSpPr>
        <p:spPr>
          <a:xfrm>
            <a:off x="640080" y="914400"/>
            <a:ext cx="6291472" cy="1097280"/>
          </a:xfrm>
        </p:spPr>
        <p:txBody>
          <a:bodyPr vert="horz" lIns="91440" tIns="45720" rIns="91440" bIns="45720" rtlCol="0" anchor="t">
            <a:normAutofit/>
          </a:bodyPr>
          <a:lstStyle/>
          <a:p>
            <a:r>
              <a:rPr lang="en-US"/>
              <a:t>Key Findings</a:t>
            </a:r>
          </a:p>
        </p:txBody>
      </p:sp>
      <p:sp>
        <p:nvSpPr>
          <p:cNvPr id="4" name="Content Placeholder 3">
            <a:extLst>
              <a:ext uri="{FF2B5EF4-FFF2-40B4-BE49-F238E27FC236}">
                <a16:creationId xmlns:a16="http://schemas.microsoft.com/office/drawing/2014/main" id="{E0448DFB-65AE-0D36-4200-0201CC29228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3064" y="2734056"/>
            <a:ext cx="6291472" cy="4123944"/>
          </a:xfrm>
        </p:spPr>
        <p:txBody>
          <a:bodyPr>
            <a:normAutofit/>
          </a:bodyPr>
          <a:lstStyle/>
          <a:p>
            <a:pPr marL="0" indent="0">
              <a:spcBef>
                <a:spcPts val="2500"/>
              </a:spcBef>
              <a:buNone/>
            </a:pPr>
            <a:r>
              <a:rPr lang="en-US" sz="1400" b="1" dirty="0"/>
              <a:t>Customer Satisfaction Insights</a:t>
            </a:r>
          </a:p>
          <a:p>
            <a:pPr marL="0" lvl="1" indent="0">
              <a:buNone/>
            </a:pPr>
            <a:r>
              <a:rPr lang="en-US" sz="1400" dirty="0"/>
              <a:t>Our analysis provided crucial insights into customer satisfaction levels, highlighting what is working well and what needs attention.</a:t>
            </a:r>
          </a:p>
          <a:p>
            <a:pPr marL="0" indent="0">
              <a:spcBef>
                <a:spcPts val="2500"/>
              </a:spcBef>
              <a:buNone/>
            </a:pPr>
            <a:r>
              <a:rPr lang="en-US" sz="1400" b="1" dirty="0"/>
              <a:t>Areas for Improvement</a:t>
            </a:r>
          </a:p>
          <a:p>
            <a:pPr marL="0" lvl="1" indent="0">
              <a:buNone/>
            </a:pPr>
            <a:r>
              <a:rPr lang="en-US" sz="1400" dirty="0"/>
              <a:t>Identifying areas needing improvement is essential for enhancing customer experience and driving future strategies.</a:t>
            </a:r>
          </a:p>
          <a:p>
            <a:pPr marL="0" indent="0">
              <a:spcBef>
                <a:spcPts val="2500"/>
              </a:spcBef>
              <a:buNone/>
            </a:pPr>
            <a:r>
              <a:rPr lang="en-US" sz="1400" b="1" dirty="0"/>
              <a:t>Visualizing Findings</a:t>
            </a:r>
          </a:p>
          <a:p>
            <a:pPr marL="0" lvl="1" indent="0">
              <a:buNone/>
            </a:pPr>
            <a:r>
              <a:rPr lang="en-US" sz="1400" dirty="0"/>
              <a:t>Effective visualizations are key to conveying our findings clearly and engagingly, ensuring stakeholders understand the insights.</a:t>
            </a:r>
          </a:p>
        </p:txBody>
      </p:sp>
    </p:spTree>
    <p:extLst>
      <p:ext uri="{BB962C8B-B14F-4D97-AF65-F5344CB8AC3E}">
        <p14:creationId xmlns:p14="http://schemas.microsoft.com/office/powerpoint/2010/main" val="29643099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8FCE029E-5073-4498-8104-8427AA98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5" name="Content Placeholder 4">
            <a:extLst>
              <a:ext uri="{FF2B5EF4-FFF2-40B4-BE49-F238E27FC236}">
                <a16:creationId xmlns:a16="http://schemas.microsoft.com/office/drawing/2014/main" id="{5976B8C9-3A52-4201-B4A9-F902E2B50A2A}"/>
              </a:ext>
            </a:extLst>
          </p:cNvPr>
          <p:cNvPicPr>
            <a:picLocks noGrp="1" noChangeAspect="1"/>
          </p:cNvPicPr>
          <p:nvPr>
            <p:ph sz="half" idx="1"/>
          </p:nvPr>
        </p:nvPicPr>
        <p:blipFill>
          <a:blip r:embed="rId3"/>
          <a:stretch/>
        </p:blipFill>
        <p:spPr>
          <a:xfrm>
            <a:off x="193183" y="2197099"/>
            <a:ext cx="4787674" cy="3746500"/>
          </a:xfrm>
          <a:prstGeom prst="rect">
            <a:avLst/>
          </a:prstGeom>
        </p:spPr>
      </p:pic>
      <p:cxnSp>
        <p:nvCxnSpPr>
          <p:cNvPr id="14" name="Straight Connector 13">
            <a:extLst>
              <a:ext uri="{FF2B5EF4-FFF2-40B4-BE49-F238E27FC236}">
                <a16:creationId xmlns:a16="http://schemas.microsoft.com/office/drawing/2014/main" id="{BEFF515C-2521-4964-9DAC-2BFB8EC86A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74446"/>
            <a:ext cx="4946904"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670FEBA-AC85-679B-A805-3FEFA437A829}"/>
              </a:ext>
            </a:extLst>
          </p:cNvPr>
          <p:cNvSpPr>
            <a:spLocks noGrp="1"/>
          </p:cNvSpPr>
          <p:nvPr>
            <p:ph type="title"/>
          </p:nvPr>
        </p:nvSpPr>
        <p:spPr>
          <a:xfrm>
            <a:off x="640080" y="914401"/>
            <a:ext cx="4306824" cy="1477817"/>
          </a:xfrm>
        </p:spPr>
        <p:txBody>
          <a:bodyPr vert="horz" lIns="91440" tIns="45720" rIns="91440" bIns="45720" rtlCol="0" anchor="t">
            <a:normAutofit/>
          </a:bodyPr>
          <a:lstStyle/>
          <a:p>
            <a:r>
              <a:rPr lang="en-US"/>
              <a:t>Future Directions</a:t>
            </a:r>
          </a:p>
        </p:txBody>
      </p:sp>
      <p:sp>
        <p:nvSpPr>
          <p:cNvPr id="4" name="Content Placeholder 3">
            <a:extLst>
              <a:ext uri="{FF2B5EF4-FFF2-40B4-BE49-F238E27FC236}">
                <a16:creationId xmlns:a16="http://schemas.microsoft.com/office/drawing/2014/main" id="{1AF95938-A6AE-FE66-6D11-7A3374A4137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41848" y="1014984"/>
            <a:ext cx="5889161" cy="5288267"/>
          </a:xfrm>
        </p:spPr>
        <p:txBody>
          <a:bodyPr>
            <a:normAutofit/>
          </a:bodyPr>
          <a:lstStyle/>
          <a:p>
            <a:pPr marL="0" indent="0">
              <a:spcBef>
                <a:spcPts val="2500"/>
              </a:spcBef>
              <a:buNone/>
            </a:pPr>
            <a:r>
              <a:rPr lang="en-US" sz="1400" b="1"/>
              <a:t>Model Refinement</a:t>
            </a:r>
          </a:p>
          <a:p>
            <a:pPr marL="0" lvl="1" indent="0">
              <a:buNone/>
            </a:pPr>
            <a:r>
              <a:rPr lang="en-US" sz="1400"/>
              <a:t>We aim to refine our models to improve their predictive capabilities and ensure more accurate outcomes in sentiment analysis.</a:t>
            </a:r>
          </a:p>
          <a:p>
            <a:pPr marL="0" indent="0">
              <a:spcBef>
                <a:spcPts val="2500"/>
              </a:spcBef>
              <a:buNone/>
            </a:pPr>
            <a:r>
              <a:rPr lang="en-US" sz="1400" b="1"/>
              <a:t>Diverse Data Sources</a:t>
            </a:r>
          </a:p>
          <a:p>
            <a:pPr marL="0" lvl="1" indent="0">
              <a:buNone/>
            </a:pPr>
            <a:r>
              <a:rPr lang="en-US" sz="1400"/>
              <a:t>Incorporating more diverse data sources will allow us to capture a wider range of sentiments and improve overall accuracy.</a:t>
            </a:r>
          </a:p>
          <a:p>
            <a:pPr marL="0" indent="0">
              <a:spcBef>
                <a:spcPts val="2500"/>
              </a:spcBef>
              <a:buNone/>
            </a:pPr>
            <a:r>
              <a:rPr lang="en-US" sz="1400" b="1"/>
              <a:t>Advanced Techniques</a:t>
            </a:r>
          </a:p>
          <a:p>
            <a:pPr marL="0" lvl="1" indent="0">
              <a:buNone/>
            </a:pPr>
            <a:r>
              <a:rPr lang="en-US" sz="1400"/>
              <a:t>Exploring advanced techniques in sentiment analysis will enhance our ability to interpret and analyze complex data sets effectively.</a:t>
            </a:r>
          </a:p>
          <a:p>
            <a:pPr marL="0" indent="0">
              <a:spcBef>
                <a:spcPts val="2500"/>
              </a:spcBef>
              <a:buNone/>
            </a:pPr>
            <a:r>
              <a:rPr lang="en-US" sz="1400" b="1"/>
              <a:t>Future Research Recommendations</a:t>
            </a:r>
          </a:p>
          <a:p>
            <a:pPr marL="0" lvl="1" indent="0">
              <a:buNone/>
            </a:pPr>
            <a:r>
              <a:rPr lang="en-US" sz="1400"/>
              <a:t>We will also discuss recommendations for further research to drive innovation in sentiment analysis methodologies.</a:t>
            </a:r>
          </a:p>
        </p:txBody>
      </p:sp>
    </p:spTree>
    <p:extLst>
      <p:ext uri="{BB962C8B-B14F-4D97-AF65-F5344CB8AC3E}">
        <p14:creationId xmlns:p14="http://schemas.microsoft.com/office/powerpoint/2010/main" val="2100756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E1C5EC3-1AD4-648D-CFB9-607611ABFB2F}"/>
              </a:ext>
            </a:extLst>
          </p:cNvPr>
          <p:cNvSpPr>
            <a:spLocks noGrp="1"/>
          </p:cNvSpPr>
          <p:nvPr>
            <p:ph type="title"/>
          </p:nvPr>
        </p:nvSpPr>
        <p:spPr>
          <a:xfrm>
            <a:off x="640080" y="914399"/>
            <a:ext cx="10847494" cy="1171069"/>
          </a:xfrm>
        </p:spPr>
        <p:txBody>
          <a:bodyPr vert="horz" lIns="91440" tIns="45720" rIns="91440" bIns="45720" rtlCol="0" anchor="t">
            <a:normAutofit/>
          </a:bodyPr>
          <a:lstStyle/>
          <a:p>
            <a:r>
              <a:rPr lang="en-US"/>
              <a:t>Audience Q&amp;A</a:t>
            </a:r>
          </a:p>
        </p:txBody>
      </p:sp>
      <p:sp>
        <p:nvSpPr>
          <p:cNvPr id="4" name="Content Placeholder 3">
            <a:extLst>
              <a:ext uri="{FF2B5EF4-FFF2-40B4-BE49-F238E27FC236}">
                <a16:creationId xmlns:a16="http://schemas.microsoft.com/office/drawing/2014/main" id="{C3E0A6C6-B34D-AEE9-0C85-082252FE62E8}"/>
              </a:ext>
            </a:extLst>
          </p:cNvPr>
          <p:cNvSpPr>
            <a:spLocks noGrp="1"/>
          </p:cNvSpPr>
          <p:nvPr>
            <p:ph sz="half" idx="2"/>
          </p:nvPr>
        </p:nvSpPr>
        <p:spPr>
          <a:xfrm>
            <a:off x="6915150" y="2256287"/>
            <a:ext cx="4563618" cy="3760459"/>
          </a:xfrm>
        </p:spPr>
        <p:txBody>
          <a:bodyPr vert="horz" lIns="91440" tIns="45720" rIns="91440" bIns="45720" rtlCol="0" anchor="t">
            <a:normAutofit/>
          </a:bodyPr>
          <a:lstStyle/>
          <a:p>
            <a:pPr>
              <a:lnSpc>
                <a:spcPct val="110000"/>
              </a:lnSpc>
            </a:pPr>
            <a:r>
              <a:rPr lang="en-US" sz="1000"/>
              <a:t>Addressing sarcasm and ambiguous sentiments is complex but essential.</a:t>
            </a:r>
          </a:p>
          <a:p>
            <a:pPr>
              <a:lnSpc>
                <a:spcPct val="110000"/>
              </a:lnSpc>
            </a:pPr>
            <a:r>
              <a:rPr lang="en-US" sz="1000"/>
              <a:t>Model accuracy is benchmarked against industry standards for reliability.</a:t>
            </a:r>
          </a:p>
          <a:p>
            <a:pPr>
              <a:lnSpc>
                <a:spcPct val="110000"/>
              </a:lnSpc>
            </a:pPr>
            <a:r>
              <a:rPr lang="en-US" sz="1000"/>
              <a:t>Handling long reviews requires specialized processing techniques.</a:t>
            </a:r>
          </a:p>
          <a:p>
            <a:pPr>
              <a:lnSpc>
                <a:spcPct val="110000"/>
              </a:lnSpc>
            </a:pPr>
            <a:r>
              <a:rPr lang="en-US" sz="1000"/>
              <a:t>Adaptability to non-English datasets is crucial for global applications.</a:t>
            </a:r>
          </a:p>
          <a:p>
            <a:pPr>
              <a:lnSpc>
                <a:spcPct val="110000"/>
              </a:lnSpc>
            </a:pPr>
            <a:r>
              <a:rPr lang="en-US" sz="1000"/>
              <a:t>Data privacy is maintained through strict protocols and anonymization.</a:t>
            </a:r>
          </a:p>
          <a:p>
            <a:pPr>
              <a:lnSpc>
                <a:spcPct val="110000"/>
              </a:lnSpc>
            </a:pPr>
            <a:r>
              <a:rPr lang="en-US" sz="1000"/>
              <a:t>Preprocessing challenges include noise reduction and language variability.</a:t>
            </a:r>
          </a:p>
          <a:p>
            <a:pPr>
              <a:lnSpc>
                <a:spcPct val="110000"/>
              </a:lnSpc>
            </a:pPr>
            <a:r>
              <a:rPr lang="en-US" sz="1000"/>
              <a:t>Scalability for real-time analysis is a key consideration for deployment.</a:t>
            </a:r>
          </a:p>
          <a:p>
            <a:pPr>
              <a:lnSpc>
                <a:spcPct val="110000"/>
              </a:lnSpc>
            </a:pPr>
            <a:r>
              <a:rPr lang="en-US" sz="1000"/>
              <a:t>Ethical concerns include bias and transparency in automated systems.</a:t>
            </a:r>
          </a:p>
          <a:p>
            <a:pPr>
              <a:lnSpc>
                <a:spcPct val="110000"/>
              </a:lnSpc>
            </a:pPr>
            <a:r>
              <a:rPr lang="en-US" sz="1000"/>
              <a:t>Various industries, such as retail and healthcare, can benefit significantly.</a:t>
            </a:r>
          </a:p>
          <a:p>
            <a:pPr>
              <a:lnSpc>
                <a:spcPct val="110000"/>
              </a:lnSpc>
            </a:pPr>
            <a:r>
              <a:rPr lang="en-US" sz="1000"/>
              <a:t>Bias mitigation strategies are implemented during data collection and model training.</a:t>
            </a:r>
          </a:p>
        </p:txBody>
      </p:sp>
      <p:pic>
        <p:nvPicPr>
          <p:cNvPr id="5" name="Content Placeholder 4" descr="Yellow question mark">
            <a:extLst>
              <a:ext uri="{FF2B5EF4-FFF2-40B4-BE49-F238E27FC236}">
                <a16:creationId xmlns:a16="http://schemas.microsoft.com/office/drawing/2014/main" id="{303BB123-9BE9-49A1-BC58-A16BB7B9D786}"/>
              </a:ext>
            </a:extLst>
          </p:cNvPr>
          <p:cNvPicPr>
            <a:picLocks noGrp="1" noChangeAspect="1"/>
          </p:cNvPicPr>
          <p:nvPr>
            <p:ph sz="half" idx="1"/>
          </p:nvPr>
        </p:nvPicPr>
        <p:blipFill>
          <a:blip r:embed="rId3"/>
          <a:stretch>
            <a:fillRect/>
          </a:stretch>
        </p:blipFill>
        <p:spPr>
          <a:xfrm>
            <a:off x="713232" y="2627831"/>
            <a:ext cx="5648193" cy="3388915"/>
          </a:xfrm>
          <a:prstGeom prst="rect">
            <a:avLst/>
          </a:prstGeom>
        </p:spPr>
      </p:pic>
      <p:cxnSp>
        <p:nvCxnSpPr>
          <p:cNvPr id="14" name="Straight Connector 13">
            <a:extLst>
              <a:ext uri="{FF2B5EF4-FFF2-40B4-BE49-F238E27FC236}">
                <a16:creationId xmlns:a16="http://schemas.microsoft.com/office/drawing/2014/main" id="{2EA0F4A6-3CC9-C9E2-BA02-58FA29F7DD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6590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Shot of a businessman looking thoughtfully at a graph against a white background">
            <a:extLst>
              <a:ext uri="{FF2B5EF4-FFF2-40B4-BE49-F238E27FC236}">
                <a16:creationId xmlns:a16="http://schemas.microsoft.com/office/drawing/2014/main" id="{8BBFC863-48B7-4F75-BC38-AE7A37433F56}"/>
              </a:ext>
            </a:extLst>
          </p:cNvPr>
          <p:cNvPicPr>
            <a:picLocks noGrp="1" noChangeAspect="1"/>
          </p:cNvPicPr>
          <p:nvPr>
            <p:ph sz="half" idx="1"/>
          </p:nvPr>
        </p:nvPicPr>
        <p:blipFill>
          <a:blip r:embed="rId3"/>
          <a:srcRect r="44934" b="2"/>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B98C2E1-AD7F-7688-4D25-71E8714D324A}"/>
              </a:ext>
            </a:extLst>
          </p:cNvPr>
          <p:cNvSpPr>
            <a:spLocks noGrp="1"/>
          </p:cNvSpPr>
          <p:nvPr>
            <p:ph type="title"/>
          </p:nvPr>
        </p:nvSpPr>
        <p:spPr>
          <a:xfrm>
            <a:off x="5029200" y="914400"/>
            <a:ext cx="6501810" cy="1097280"/>
          </a:xfrm>
        </p:spPr>
        <p:txBody>
          <a:bodyPr vert="horz" lIns="91440" tIns="45720" rIns="91440" bIns="45720" rtlCol="0" anchor="t">
            <a:normAutofit/>
          </a:bodyPr>
          <a:lstStyle/>
          <a:p>
            <a:r>
              <a:rPr lang="en-US"/>
              <a:t>Conclusion</a:t>
            </a:r>
          </a:p>
        </p:txBody>
      </p:sp>
      <p:sp>
        <p:nvSpPr>
          <p:cNvPr id="4" name="Content Placeholder 3">
            <a:extLst>
              <a:ext uri="{FF2B5EF4-FFF2-40B4-BE49-F238E27FC236}">
                <a16:creationId xmlns:a16="http://schemas.microsoft.com/office/drawing/2014/main" id="{1D4B3E34-2E9C-AAAA-5B3B-C986D4706BD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a:t>Valuable Insights</a:t>
            </a:r>
          </a:p>
          <a:p>
            <a:pPr marL="0" lvl="1" indent="0">
              <a:buNone/>
            </a:pPr>
            <a:r>
              <a:rPr lang="en-US" sz="1400"/>
              <a:t>Sentiment analysis offers critical insights into customer feedback, helping businesses understand satisfaction levels more effectively.</a:t>
            </a:r>
          </a:p>
          <a:p>
            <a:pPr marL="0" indent="0">
              <a:spcBef>
                <a:spcPts val="2500"/>
              </a:spcBef>
              <a:buNone/>
            </a:pPr>
            <a:r>
              <a:rPr lang="en-US" sz="1400" b="1"/>
              <a:t>Effective Techniques</a:t>
            </a:r>
          </a:p>
          <a:p>
            <a:pPr marL="0" lvl="1" indent="0">
              <a:buNone/>
            </a:pPr>
            <a:r>
              <a:rPr lang="en-US" sz="1400"/>
              <a:t>Our project demonstrates the effective application of various machine learning techniques for sentiment analysis.</a:t>
            </a:r>
          </a:p>
          <a:p>
            <a:pPr marL="0" indent="0">
              <a:spcBef>
                <a:spcPts val="2500"/>
              </a:spcBef>
              <a:buNone/>
            </a:pPr>
            <a:r>
              <a:rPr lang="en-US" sz="1400" b="1"/>
              <a:t>Future Improvements</a:t>
            </a:r>
          </a:p>
          <a:p>
            <a:pPr marL="0" lvl="1" indent="0">
              <a:buNone/>
            </a:pPr>
            <a:r>
              <a:rPr lang="en-US" sz="1400"/>
              <a:t>This work sets the stage for future enhancements in sentiment analysis, aiming for even more precise results.</a:t>
            </a:r>
          </a:p>
        </p:txBody>
      </p:sp>
    </p:spTree>
    <p:extLst>
      <p:ext uri="{BB962C8B-B14F-4D97-AF65-F5344CB8AC3E}">
        <p14:creationId xmlns:p14="http://schemas.microsoft.com/office/powerpoint/2010/main" val="25997723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8FCE029E-5073-4498-8104-8427AA98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5" name="Content Placeholder 4" descr="Female drawing flow chart">
            <a:extLst>
              <a:ext uri="{FF2B5EF4-FFF2-40B4-BE49-F238E27FC236}">
                <a16:creationId xmlns:a16="http://schemas.microsoft.com/office/drawing/2014/main" id="{95FCAE38-E003-4F21-9CD7-C1EA60EBE92C}"/>
              </a:ext>
            </a:extLst>
          </p:cNvPr>
          <p:cNvPicPr>
            <a:picLocks noGrp="1" noChangeAspect="1"/>
          </p:cNvPicPr>
          <p:nvPr>
            <p:ph sz="half" idx="1"/>
          </p:nvPr>
        </p:nvPicPr>
        <p:blipFill>
          <a:blip r:embed="rId3"/>
          <a:srcRect l="8858" r="3319" b="3"/>
          <a:stretch/>
        </p:blipFill>
        <p:spPr>
          <a:xfrm>
            <a:off x="1" y="2613892"/>
            <a:ext cx="4946906" cy="3689359"/>
          </a:xfrm>
          <a:prstGeom prst="rect">
            <a:avLst/>
          </a:prstGeom>
        </p:spPr>
      </p:pic>
      <p:cxnSp>
        <p:nvCxnSpPr>
          <p:cNvPr id="14" name="Straight Connector 13">
            <a:extLst>
              <a:ext uri="{FF2B5EF4-FFF2-40B4-BE49-F238E27FC236}">
                <a16:creationId xmlns:a16="http://schemas.microsoft.com/office/drawing/2014/main" id="{BEFF515C-2521-4964-9DAC-2BFB8EC86A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74446"/>
            <a:ext cx="4946904"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BFD03CD-4537-1F5D-83D2-83385C0A2226}"/>
              </a:ext>
            </a:extLst>
          </p:cNvPr>
          <p:cNvSpPr>
            <a:spLocks noGrp="1"/>
          </p:cNvSpPr>
          <p:nvPr>
            <p:ph type="title"/>
          </p:nvPr>
        </p:nvSpPr>
        <p:spPr>
          <a:xfrm>
            <a:off x="640080" y="914401"/>
            <a:ext cx="4306824" cy="1477817"/>
          </a:xfrm>
        </p:spPr>
        <p:txBody>
          <a:bodyPr vert="horz" lIns="91440" tIns="45720" rIns="91440" bIns="45720" rtlCol="0" anchor="t">
            <a:normAutofit/>
          </a:bodyPr>
          <a:lstStyle/>
          <a:p>
            <a:r>
              <a:rPr lang="en-US"/>
              <a:t>Agenda</a:t>
            </a:r>
          </a:p>
        </p:txBody>
      </p:sp>
      <p:sp>
        <p:nvSpPr>
          <p:cNvPr id="4" name="Content Placeholder 3">
            <a:extLst>
              <a:ext uri="{FF2B5EF4-FFF2-40B4-BE49-F238E27FC236}">
                <a16:creationId xmlns:a16="http://schemas.microsoft.com/office/drawing/2014/main" id="{7C55708B-A9AC-33C0-F24B-406516D2A01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41848" y="1014984"/>
            <a:ext cx="5889161" cy="5288267"/>
          </a:xfrm>
        </p:spPr>
        <p:txBody>
          <a:bodyPr>
            <a:normAutofit/>
          </a:bodyPr>
          <a:lstStyle/>
          <a:p>
            <a:pPr marL="0" indent="0">
              <a:spcBef>
                <a:spcPts val="2500"/>
              </a:spcBef>
              <a:buNone/>
            </a:pPr>
            <a:r>
              <a:rPr lang="en-US" sz="1400" b="1"/>
              <a:t>Introduction to Sentiment Analysis</a:t>
            </a:r>
          </a:p>
          <a:p>
            <a:pPr marL="0" lvl="1" indent="0">
              <a:buNone/>
            </a:pPr>
            <a:r>
              <a:rPr lang="en-US" sz="1400"/>
              <a:t>We will start by discussing what sentiment analysis is and why it is important for understanding customer feedback.</a:t>
            </a:r>
          </a:p>
          <a:p>
            <a:pPr marL="0" indent="0">
              <a:spcBef>
                <a:spcPts val="2500"/>
              </a:spcBef>
              <a:buNone/>
            </a:pPr>
            <a:r>
              <a:rPr lang="en-US" sz="1400" b="1"/>
              <a:t>Machine Learning Techniques</a:t>
            </a:r>
          </a:p>
          <a:p>
            <a:pPr marL="0" lvl="1" indent="0">
              <a:buNone/>
            </a:pPr>
            <a:r>
              <a:rPr lang="en-US" sz="1400"/>
              <a:t>This section will explore various machine learning techniques applicable to sentiment analysis, enhancing data interpretation.</a:t>
            </a:r>
          </a:p>
          <a:p>
            <a:pPr marL="0" indent="0">
              <a:spcBef>
                <a:spcPts val="2500"/>
              </a:spcBef>
              <a:buNone/>
            </a:pPr>
            <a:r>
              <a:rPr lang="en-US" sz="1400" b="1"/>
              <a:t>Implementation and Approach</a:t>
            </a:r>
          </a:p>
          <a:p>
            <a:pPr marL="0" lvl="1" indent="0">
              <a:buNone/>
            </a:pPr>
            <a:r>
              <a:rPr lang="en-US" sz="1400"/>
              <a:t>We will showcase our implementation approach, including key steps like data processing and model selection for sentiment analysis.</a:t>
            </a:r>
          </a:p>
          <a:p>
            <a:pPr marL="0" indent="0">
              <a:spcBef>
                <a:spcPts val="2500"/>
              </a:spcBef>
              <a:buNone/>
            </a:pPr>
            <a:r>
              <a:rPr lang="en-US" sz="1400" b="1"/>
              <a:t>Results Analysis and Conclusions</a:t>
            </a:r>
          </a:p>
          <a:p>
            <a:pPr marL="0" lvl="1" indent="0">
              <a:buNone/>
            </a:pPr>
            <a:r>
              <a:rPr lang="en-US" sz="1400"/>
              <a:t>The final section will present the results of our analysis and draw conclusions based on our findings.</a:t>
            </a:r>
          </a:p>
        </p:txBody>
      </p:sp>
    </p:spTree>
    <p:extLst>
      <p:ext uri="{BB962C8B-B14F-4D97-AF65-F5344CB8AC3E}">
        <p14:creationId xmlns:p14="http://schemas.microsoft.com/office/powerpoint/2010/main" val="5620439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gest those facts and figures... literal interpretation of the business lunch.">
            <a:extLst>
              <a:ext uri="{FF2B5EF4-FFF2-40B4-BE49-F238E27FC236}">
                <a16:creationId xmlns:a16="http://schemas.microsoft.com/office/drawing/2014/main" id="{5214687D-4E20-4308-BB0E-72EEBFB395C3}"/>
              </a:ext>
            </a:extLst>
          </p:cNvPr>
          <p:cNvPicPr>
            <a:picLocks noGrp="1" noChangeAspect="1"/>
          </p:cNvPicPr>
          <p:nvPr>
            <p:ph sz="half" idx="1"/>
          </p:nvPr>
        </p:nvPicPr>
        <p:blipFill>
          <a:blip r:embed="rId3"/>
          <a:srcRect l="23855" r="21079" b="2"/>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C8196E1-F592-67DA-DD11-B34910FD47ED}"/>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90000"/>
              </a:lnSpc>
            </a:pPr>
            <a:r>
              <a:rPr lang="en-US" sz="3400"/>
              <a:t>Introduction to Sentiment Analysis</a:t>
            </a:r>
          </a:p>
        </p:txBody>
      </p:sp>
      <p:sp>
        <p:nvSpPr>
          <p:cNvPr id="4" name="Content Placeholder 3">
            <a:extLst>
              <a:ext uri="{FF2B5EF4-FFF2-40B4-BE49-F238E27FC236}">
                <a16:creationId xmlns:a16="http://schemas.microsoft.com/office/drawing/2014/main" id="{14AE411D-E4A2-AEE3-ED0C-119745BDF77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a:t>Definition of Sentiment Analysis</a:t>
            </a:r>
          </a:p>
          <a:p>
            <a:pPr marL="0" lvl="1" indent="0">
              <a:buNone/>
            </a:pPr>
            <a:r>
              <a:rPr lang="en-US" sz="1400"/>
              <a:t>Sentiment analysis is a technique in natural language processing that detects the emotional tone in text data.</a:t>
            </a:r>
          </a:p>
          <a:p>
            <a:pPr marL="0" indent="0">
              <a:spcBef>
                <a:spcPts val="2500"/>
              </a:spcBef>
              <a:buNone/>
            </a:pPr>
            <a:r>
              <a:rPr lang="en-US" sz="1400" b="1"/>
              <a:t>NLP Techniques</a:t>
            </a:r>
          </a:p>
          <a:p>
            <a:pPr marL="0" lvl="1" indent="0">
              <a:buNone/>
            </a:pPr>
            <a:r>
              <a:rPr lang="en-US" sz="1400"/>
              <a:t>The technique utilizes various natural language processing algorithms to analyze and interpret human emotions expressed in text.</a:t>
            </a:r>
          </a:p>
          <a:p>
            <a:pPr marL="0" indent="0">
              <a:spcBef>
                <a:spcPts val="2500"/>
              </a:spcBef>
              <a:buNone/>
            </a:pPr>
            <a:r>
              <a:rPr lang="en-US" sz="1400" b="1"/>
              <a:t>Customer Insights</a:t>
            </a:r>
          </a:p>
          <a:p>
            <a:pPr marL="0" lvl="1" indent="0">
              <a:buNone/>
            </a:pPr>
            <a:r>
              <a:rPr lang="en-US" sz="1400"/>
              <a:t>By analyzing textual feedback, sentiment analysis reveals customer opinions, preferences, and satisfaction levels effectively.</a:t>
            </a:r>
          </a:p>
        </p:txBody>
      </p:sp>
    </p:spTree>
    <p:extLst>
      <p:ext uri="{BB962C8B-B14F-4D97-AF65-F5344CB8AC3E}">
        <p14:creationId xmlns:p14="http://schemas.microsoft.com/office/powerpoint/2010/main" val="2982619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8FCE029E-5073-4498-8104-8427AA98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5" name="Content Placeholder 4" descr="Closeup of a pen on financial data.">
            <a:extLst>
              <a:ext uri="{FF2B5EF4-FFF2-40B4-BE49-F238E27FC236}">
                <a16:creationId xmlns:a16="http://schemas.microsoft.com/office/drawing/2014/main" id="{DB75F8CF-2F3E-4DC6-A5D2-85B24B63E641}"/>
              </a:ext>
            </a:extLst>
          </p:cNvPr>
          <p:cNvPicPr>
            <a:picLocks noGrp="1" noChangeAspect="1"/>
          </p:cNvPicPr>
          <p:nvPr>
            <p:ph sz="half" idx="1"/>
          </p:nvPr>
        </p:nvPicPr>
        <p:blipFill>
          <a:blip r:embed="rId3"/>
          <a:srcRect t="13443" r="2" b="37150"/>
          <a:stretch/>
        </p:blipFill>
        <p:spPr>
          <a:xfrm>
            <a:off x="1" y="2613892"/>
            <a:ext cx="4946906" cy="3689359"/>
          </a:xfrm>
          <a:prstGeom prst="rect">
            <a:avLst/>
          </a:prstGeom>
        </p:spPr>
      </p:pic>
      <p:cxnSp>
        <p:nvCxnSpPr>
          <p:cNvPr id="14" name="Straight Connector 13">
            <a:extLst>
              <a:ext uri="{FF2B5EF4-FFF2-40B4-BE49-F238E27FC236}">
                <a16:creationId xmlns:a16="http://schemas.microsoft.com/office/drawing/2014/main" id="{BEFF515C-2521-4964-9DAC-2BFB8EC86A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74446"/>
            <a:ext cx="4946904"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E682B8D-CF19-8556-A39A-BAB73220EBA1}"/>
              </a:ext>
            </a:extLst>
          </p:cNvPr>
          <p:cNvSpPr>
            <a:spLocks noGrp="1"/>
          </p:cNvSpPr>
          <p:nvPr>
            <p:ph type="title"/>
          </p:nvPr>
        </p:nvSpPr>
        <p:spPr>
          <a:xfrm>
            <a:off x="640080" y="914401"/>
            <a:ext cx="4306824" cy="1477817"/>
          </a:xfrm>
        </p:spPr>
        <p:txBody>
          <a:bodyPr vert="horz" lIns="91440" tIns="45720" rIns="91440" bIns="45720" rtlCol="0" anchor="t">
            <a:normAutofit/>
          </a:bodyPr>
          <a:lstStyle/>
          <a:p>
            <a:r>
              <a:rPr lang="en-US" sz="3700"/>
              <a:t>Importance of Sentiment Analysis</a:t>
            </a:r>
          </a:p>
        </p:txBody>
      </p:sp>
      <p:sp>
        <p:nvSpPr>
          <p:cNvPr id="4" name="Content Placeholder 3">
            <a:extLst>
              <a:ext uri="{FF2B5EF4-FFF2-40B4-BE49-F238E27FC236}">
                <a16:creationId xmlns:a16="http://schemas.microsoft.com/office/drawing/2014/main" id="{31900EC6-DC46-09A2-AB72-5F47E6E9EE4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41848" y="1014984"/>
            <a:ext cx="5889161" cy="5288267"/>
          </a:xfrm>
        </p:spPr>
        <p:txBody>
          <a:bodyPr>
            <a:normAutofit/>
          </a:bodyPr>
          <a:lstStyle/>
          <a:p>
            <a:pPr marL="0" indent="0">
              <a:spcBef>
                <a:spcPts val="2500"/>
              </a:spcBef>
              <a:buNone/>
            </a:pPr>
            <a:r>
              <a:rPr lang="en-US" sz="1400" b="1"/>
              <a:t>Data-Driven Decisions</a:t>
            </a:r>
          </a:p>
          <a:p>
            <a:pPr marL="0" lvl="1" indent="0">
              <a:buNone/>
            </a:pPr>
            <a:r>
              <a:rPr lang="en-US" sz="1400"/>
              <a:t>Understanding customer sentiment allows businesses to make informed decisions that improve products and services based on feedback.</a:t>
            </a:r>
          </a:p>
          <a:p>
            <a:pPr marL="0" indent="0">
              <a:spcBef>
                <a:spcPts val="2500"/>
              </a:spcBef>
              <a:buNone/>
            </a:pPr>
            <a:r>
              <a:rPr lang="en-US" sz="1400" b="1"/>
              <a:t>Identifying Trends</a:t>
            </a:r>
          </a:p>
          <a:p>
            <a:pPr marL="0" lvl="1" indent="0">
              <a:buNone/>
            </a:pPr>
            <a:r>
              <a:rPr lang="en-US" sz="1400"/>
              <a:t>Sentiment analysis helps in identifying trends in customer behavior and preferences, enabling businesses to adapt effectively.</a:t>
            </a:r>
          </a:p>
          <a:p>
            <a:pPr marL="0" indent="0">
              <a:spcBef>
                <a:spcPts val="2500"/>
              </a:spcBef>
              <a:buNone/>
            </a:pPr>
            <a:r>
              <a:rPr lang="en-US" sz="1400" b="1"/>
              <a:t>Customer Satisfaction Levels</a:t>
            </a:r>
          </a:p>
          <a:p>
            <a:pPr marL="0" lvl="1" indent="0">
              <a:buNone/>
            </a:pPr>
            <a:r>
              <a:rPr lang="en-US" sz="1400"/>
              <a:t>By analyzing customer sentiments, businesses can gauge satisfaction levels, which is vital for retaining customers.</a:t>
            </a:r>
          </a:p>
          <a:p>
            <a:pPr marL="0" indent="0">
              <a:spcBef>
                <a:spcPts val="2500"/>
              </a:spcBef>
              <a:buNone/>
            </a:pPr>
            <a:r>
              <a:rPr lang="en-US" sz="1400" b="1"/>
              <a:t>Areas for Improvement</a:t>
            </a:r>
          </a:p>
          <a:p>
            <a:pPr marL="0" lvl="1" indent="0">
              <a:buNone/>
            </a:pPr>
            <a:r>
              <a:rPr lang="en-US" sz="1400"/>
              <a:t>Sentiment analysis can uncover potential areas for improvement in products or services, guiding business strategies.</a:t>
            </a:r>
          </a:p>
        </p:txBody>
      </p:sp>
    </p:spTree>
    <p:extLst>
      <p:ext uri="{BB962C8B-B14F-4D97-AF65-F5344CB8AC3E}">
        <p14:creationId xmlns:p14="http://schemas.microsoft.com/office/powerpoint/2010/main" val="10861270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6EB987AE-252D-4701-9DA2-97655EB103E5}"/>
              </a:ext>
            </a:extLst>
          </p:cNvPr>
          <p:cNvPicPr>
            <a:picLocks noGrp="1" noChangeAspect="1"/>
          </p:cNvPicPr>
          <p:nvPr>
            <p:ph sz="half" idx="1"/>
          </p:nvPr>
        </p:nvPicPr>
        <p:blipFill>
          <a:blip r:embed="rId3"/>
          <a:stretch/>
        </p:blipFill>
        <p:spPr>
          <a:xfrm>
            <a:off x="0" y="1463040"/>
            <a:ext cx="5359400" cy="4127500"/>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9F3244C-8F61-371E-5151-DEB8F6DD29FB}"/>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90000"/>
              </a:lnSpc>
            </a:pPr>
            <a:r>
              <a:rPr lang="en-US" sz="3400"/>
              <a:t>Challenges in Sentiment Analysis</a:t>
            </a:r>
          </a:p>
        </p:txBody>
      </p:sp>
      <p:sp>
        <p:nvSpPr>
          <p:cNvPr id="4" name="Content Placeholder 3">
            <a:extLst>
              <a:ext uri="{FF2B5EF4-FFF2-40B4-BE49-F238E27FC236}">
                <a16:creationId xmlns:a16="http://schemas.microsoft.com/office/drawing/2014/main" id="{6C317433-EB86-D89E-6781-428ED82DC95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90190" y="1524148"/>
            <a:ext cx="6501810" cy="4121885"/>
          </a:xfrm>
        </p:spPr>
        <p:txBody>
          <a:bodyPr>
            <a:normAutofit/>
          </a:bodyPr>
          <a:lstStyle/>
          <a:p>
            <a:pPr marL="0" indent="0">
              <a:spcBef>
                <a:spcPts val="2500"/>
              </a:spcBef>
              <a:buNone/>
            </a:pPr>
            <a:r>
              <a:rPr lang="en-US" sz="1400" b="1" dirty="0"/>
              <a:t>Ambiguity of Language</a:t>
            </a:r>
          </a:p>
          <a:p>
            <a:pPr marL="0" lvl="1" indent="0">
              <a:buNone/>
            </a:pPr>
            <a:r>
              <a:rPr lang="en-US" sz="1400" dirty="0"/>
              <a:t>Language is inherently ambiguous, and words can have multiple meanings based on context, making sentiment analysis challenging.</a:t>
            </a:r>
          </a:p>
          <a:p>
            <a:pPr marL="0" indent="0">
              <a:spcBef>
                <a:spcPts val="2500"/>
              </a:spcBef>
              <a:buNone/>
            </a:pPr>
            <a:r>
              <a:rPr lang="en-US" sz="1400" b="1" dirty="0"/>
              <a:t>Context Understanding</a:t>
            </a:r>
          </a:p>
          <a:p>
            <a:pPr marL="0" lvl="1" indent="0">
              <a:buNone/>
            </a:pPr>
            <a:r>
              <a:rPr lang="en-US" sz="1400" dirty="0"/>
              <a:t>Understanding the context in which sentiments are expressed is crucial for accurate analysis, as it greatly influences interpretation.</a:t>
            </a:r>
          </a:p>
          <a:p>
            <a:pPr marL="0" indent="0">
              <a:spcBef>
                <a:spcPts val="2500"/>
              </a:spcBef>
              <a:buNone/>
            </a:pPr>
            <a:r>
              <a:rPr lang="en-US" sz="1400" b="1" dirty="0"/>
              <a:t>Handling Sarcasm</a:t>
            </a:r>
          </a:p>
          <a:p>
            <a:pPr marL="0" lvl="1" indent="0">
              <a:buNone/>
            </a:pPr>
            <a:r>
              <a:rPr lang="en-US" sz="1400" dirty="0"/>
              <a:t>Sarcasm poses a unique challenge in sentiment analysis because it often contradicts literal meanings, requiring advanced detection methods.</a:t>
            </a:r>
          </a:p>
        </p:txBody>
      </p:sp>
    </p:spTree>
    <p:extLst>
      <p:ext uri="{BB962C8B-B14F-4D97-AF65-F5344CB8AC3E}">
        <p14:creationId xmlns:p14="http://schemas.microsoft.com/office/powerpoint/2010/main" val="18338650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http://kuaijibbs.com/istockphoto/banner/zhuce1.jpg ">
            <a:extLst>
              <a:ext uri="{FF2B5EF4-FFF2-40B4-BE49-F238E27FC236}">
                <a16:creationId xmlns:a16="http://schemas.microsoft.com/office/drawing/2014/main" id="{43175DBF-E183-4E1A-ADFA-8FD17B23106E}"/>
              </a:ext>
            </a:extLst>
          </p:cNvPr>
          <p:cNvPicPr>
            <a:picLocks noGrp="1" noChangeAspect="1"/>
          </p:cNvPicPr>
          <p:nvPr>
            <p:ph sz="half" idx="1"/>
          </p:nvPr>
        </p:nvPicPr>
        <p:blipFill>
          <a:blip r:embed="rId3"/>
          <a:srcRect l="80" r="17423" b="1"/>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6D34B4F-D275-AA60-6448-05586E2A86A6}"/>
              </a:ext>
            </a:extLst>
          </p:cNvPr>
          <p:cNvSpPr>
            <a:spLocks noGrp="1"/>
          </p:cNvSpPr>
          <p:nvPr>
            <p:ph type="title"/>
          </p:nvPr>
        </p:nvSpPr>
        <p:spPr>
          <a:xfrm>
            <a:off x="5029200" y="914400"/>
            <a:ext cx="6501810" cy="1097280"/>
          </a:xfrm>
        </p:spPr>
        <p:txBody>
          <a:bodyPr vert="horz" lIns="91440" tIns="45720" rIns="91440" bIns="45720" rtlCol="0" anchor="t">
            <a:normAutofit/>
          </a:bodyPr>
          <a:lstStyle/>
          <a:p>
            <a:r>
              <a:rPr lang="en-US" sz="3700"/>
              <a:t>Machine Learning Techniques</a:t>
            </a:r>
          </a:p>
        </p:txBody>
      </p:sp>
      <p:sp>
        <p:nvSpPr>
          <p:cNvPr id="4" name="Content Placeholder 3">
            <a:extLst>
              <a:ext uri="{FF2B5EF4-FFF2-40B4-BE49-F238E27FC236}">
                <a16:creationId xmlns:a16="http://schemas.microsoft.com/office/drawing/2014/main" id="{3C773531-9A9C-CF27-0638-5EF939DFE73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a:t>Supervised Learning</a:t>
            </a:r>
          </a:p>
          <a:p>
            <a:pPr marL="0" lvl="1" indent="0">
              <a:buNone/>
            </a:pPr>
            <a:r>
              <a:rPr lang="en-US" sz="1400"/>
              <a:t>Supervised learning involves training a model on labeled data to predict outcomes. It's widely used for sentiment analysis.</a:t>
            </a:r>
          </a:p>
          <a:p>
            <a:pPr marL="0" indent="0">
              <a:spcBef>
                <a:spcPts val="2500"/>
              </a:spcBef>
              <a:buNone/>
            </a:pPr>
            <a:r>
              <a:rPr lang="en-US" sz="1400" b="1"/>
              <a:t>Unsupervised Learning</a:t>
            </a:r>
          </a:p>
          <a:p>
            <a:pPr marL="0" lvl="1" indent="0">
              <a:buNone/>
            </a:pPr>
            <a:r>
              <a:rPr lang="en-US" sz="1400"/>
              <a:t>Unsupervised learning identifies patterns in data without prior labels, helping to discover hidden insights in sentiment analysis.</a:t>
            </a:r>
          </a:p>
          <a:p>
            <a:pPr marL="0" indent="0">
              <a:spcBef>
                <a:spcPts val="2500"/>
              </a:spcBef>
              <a:buNone/>
            </a:pPr>
            <a:r>
              <a:rPr lang="en-US" sz="1400" b="1"/>
              <a:t>Deep Learning</a:t>
            </a:r>
          </a:p>
          <a:p>
            <a:pPr marL="0" lvl="1" indent="0">
              <a:buNone/>
            </a:pPr>
            <a:r>
              <a:rPr lang="en-US" sz="1400"/>
              <a:t>Deep learning uses neural networks to analyze complex data patterns, enhancing the accuracy of sentiment analysis models.</a:t>
            </a:r>
          </a:p>
        </p:txBody>
      </p:sp>
    </p:spTree>
    <p:extLst>
      <p:ext uri="{BB962C8B-B14F-4D97-AF65-F5344CB8AC3E}">
        <p14:creationId xmlns:p14="http://schemas.microsoft.com/office/powerpoint/2010/main" val="1108954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Shot of a businessman walking along a line that’s falling behind him against a white background">
            <a:extLst>
              <a:ext uri="{FF2B5EF4-FFF2-40B4-BE49-F238E27FC236}">
                <a16:creationId xmlns:a16="http://schemas.microsoft.com/office/drawing/2014/main" id="{3E215F3A-ACF9-42E8-8862-EB8D06B1E353}"/>
              </a:ext>
            </a:extLst>
          </p:cNvPr>
          <p:cNvPicPr>
            <a:picLocks noGrp="1" noChangeAspect="1"/>
          </p:cNvPicPr>
          <p:nvPr>
            <p:ph sz="half" idx="1"/>
          </p:nvPr>
        </p:nvPicPr>
        <p:blipFill>
          <a:blip r:embed="rId3"/>
          <a:srcRect l="15663" r="29331"/>
          <a:stretch/>
        </p:blipFill>
        <p:spPr>
          <a:xfrm>
            <a:off x="7776429" y="914400"/>
            <a:ext cx="4414591" cy="5357106"/>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D7D36C8-1B30-879F-F899-2E6A15C8943C}"/>
              </a:ext>
            </a:extLst>
          </p:cNvPr>
          <p:cNvSpPr>
            <a:spLocks noGrp="1"/>
          </p:cNvSpPr>
          <p:nvPr>
            <p:ph type="title"/>
          </p:nvPr>
        </p:nvSpPr>
        <p:spPr>
          <a:xfrm>
            <a:off x="640080" y="914400"/>
            <a:ext cx="6291472" cy="1097280"/>
          </a:xfrm>
        </p:spPr>
        <p:txBody>
          <a:bodyPr vert="horz" lIns="91440" tIns="45720" rIns="91440" bIns="45720" rtlCol="0" anchor="t">
            <a:normAutofit/>
          </a:bodyPr>
          <a:lstStyle/>
          <a:p>
            <a:pPr>
              <a:lnSpc>
                <a:spcPct val="90000"/>
              </a:lnSpc>
            </a:pPr>
            <a:r>
              <a:rPr lang="en-US" sz="3400"/>
              <a:t>Supervised Learning Approaches</a:t>
            </a:r>
          </a:p>
        </p:txBody>
      </p:sp>
      <p:sp>
        <p:nvSpPr>
          <p:cNvPr id="4" name="Content Placeholder 3">
            <a:extLst>
              <a:ext uri="{FF2B5EF4-FFF2-40B4-BE49-F238E27FC236}">
                <a16:creationId xmlns:a16="http://schemas.microsoft.com/office/drawing/2014/main" id="{8C32B1FF-FE13-C22B-28F3-D99C1D03A3A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None/>
            </a:pPr>
            <a:r>
              <a:rPr lang="en-US" sz="1400" b="1" dirty="0"/>
              <a:t>Logistic Regression</a:t>
            </a:r>
          </a:p>
          <a:p>
            <a:pPr marL="0" lvl="1" indent="0">
              <a:buNone/>
            </a:pPr>
            <a:r>
              <a:rPr lang="en-US" sz="1400" dirty="0"/>
              <a:t>Logistic regression is a statistical method used for binary classification, particularly effective in sentiment analysis.</a:t>
            </a:r>
          </a:p>
          <a:p>
            <a:pPr marL="0" indent="0">
              <a:spcBef>
                <a:spcPts val="2500"/>
              </a:spcBef>
              <a:buNone/>
            </a:pPr>
            <a:r>
              <a:rPr lang="en-US" sz="1400" b="1" dirty="0"/>
              <a:t>Support Vector Machines (SVM)</a:t>
            </a:r>
          </a:p>
          <a:p>
            <a:pPr marL="0" lvl="1" indent="0">
              <a:buNone/>
            </a:pPr>
            <a:r>
              <a:rPr lang="en-US" sz="1400" dirty="0"/>
              <a:t>SVM is a powerful supervised learning model used for classification tasks, particularly effective in high-dimensional spaces.</a:t>
            </a:r>
          </a:p>
          <a:p>
            <a:pPr marL="0" indent="0">
              <a:spcBef>
                <a:spcPts val="2500"/>
              </a:spcBef>
              <a:buNone/>
            </a:pPr>
            <a:r>
              <a:rPr lang="en-US" sz="1400" b="1" dirty="0"/>
              <a:t>BERT ( Bidirectional Encoder Representations from Transformers)</a:t>
            </a:r>
          </a:p>
          <a:p>
            <a:pPr marL="0" lvl="1" indent="0">
              <a:buNone/>
            </a:pPr>
            <a:r>
              <a:rPr lang="en-US" sz="1400" dirty="0"/>
              <a:t>BERT is a powerful NLP model by Google that reads text in both directions, allowing it to understand context more accurately than older models.</a:t>
            </a:r>
          </a:p>
        </p:txBody>
      </p:sp>
    </p:spTree>
    <p:extLst>
      <p:ext uri="{BB962C8B-B14F-4D97-AF65-F5344CB8AC3E}">
        <p14:creationId xmlns:p14="http://schemas.microsoft.com/office/powerpoint/2010/main" val="13487065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Medical interface of the future, a system for managing medical data obtained by scanning the neural network of the human brain. Thanks to modern technologies and the help of neural networks, it is possible to make predictions and diagnose diseases at an early stage.">
            <a:extLst>
              <a:ext uri="{FF2B5EF4-FFF2-40B4-BE49-F238E27FC236}">
                <a16:creationId xmlns:a16="http://schemas.microsoft.com/office/drawing/2014/main" id="{44F89C00-E7A5-4994-BE7D-6BD874EBA1A2}"/>
              </a:ext>
            </a:extLst>
          </p:cNvPr>
          <p:cNvPicPr>
            <a:picLocks noGrp="1" noChangeAspect="1"/>
          </p:cNvPicPr>
          <p:nvPr>
            <p:ph sz="half" idx="1"/>
          </p:nvPr>
        </p:nvPicPr>
        <p:blipFill>
          <a:blip r:embed="rId3"/>
          <a:srcRect l="28036" r="28446" b="-1"/>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AD7BF86-B1BC-98BB-98E0-5D46DE83CBE1}"/>
              </a:ext>
            </a:extLst>
          </p:cNvPr>
          <p:cNvSpPr>
            <a:spLocks noGrp="1"/>
          </p:cNvSpPr>
          <p:nvPr>
            <p:ph type="title"/>
          </p:nvPr>
        </p:nvSpPr>
        <p:spPr>
          <a:xfrm>
            <a:off x="5029200" y="914400"/>
            <a:ext cx="6501810" cy="1097280"/>
          </a:xfrm>
        </p:spPr>
        <p:txBody>
          <a:bodyPr vert="horz" lIns="91440" tIns="45720" rIns="91440" bIns="45720" rtlCol="0" anchor="t">
            <a:normAutofit/>
          </a:bodyPr>
          <a:lstStyle/>
          <a:p>
            <a:r>
              <a:rPr lang="en-US"/>
              <a:t>Deep Learning Techniques</a:t>
            </a:r>
          </a:p>
        </p:txBody>
      </p:sp>
      <p:sp>
        <p:nvSpPr>
          <p:cNvPr id="4" name="Content Placeholder 3">
            <a:extLst>
              <a:ext uri="{FF2B5EF4-FFF2-40B4-BE49-F238E27FC236}">
                <a16:creationId xmlns:a16="http://schemas.microsoft.com/office/drawing/2014/main" id="{52B9C8C3-1613-A99C-560F-A3DC97AE068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a:t>Recurrent Neural Networks (RNN)</a:t>
            </a:r>
          </a:p>
          <a:p>
            <a:pPr marL="0" lvl="1" indent="0">
              <a:buNone/>
            </a:pPr>
            <a:r>
              <a:rPr lang="en-US" sz="1400"/>
              <a:t>RNNs excel in processing sequential data, making them ideal for understanding context in sentiment analysis.</a:t>
            </a:r>
          </a:p>
          <a:p>
            <a:pPr marL="0" indent="0">
              <a:spcBef>
                <a:spcPts val="2500"/>
              </a:spcBef>
              <a:buNone/>
            </a:pPr>
            <a:r>
              <a:rPr lang="en-US" sz="1400" b="1"/>
              <a:t>Transformers in Sentiment Analysis</a:t>
            </a:r>
          </a:p>
          <a:p>
            <a:pPr marL="0" lvl="1" indent="0">
              <a:buNone/>
            </a:pPr>
            <a:r>
              <a:rPr lang="en-US" sz="1400"/>
              <a:t>Transformers have revolutionized the approach to sentiment analysis by allowing for better context understanding through attention mechanisms.</a:t>
            </a:r>
          </a:p>
          <a:p>
            <a:pPr marL="0" indent="0">
              <a:spcBef>
                <a:spcPts val="2500"/>
              </a:spcBef>
              <a:buNone/>
            </a:pPr>
            <a:r>
              <a:rPr lang="en-US" sz="1400" b="1"/>
              <a:t>Enhancing Accuracy</a:t>
            </a:r>
          </a:p>
          <a:p>
            <a:pPr marL="0" lvl="1" indent="0">
              <a:buNone/>
            </a:pPr>
            <a:r>
              <a:rPr lang="en-US" sz="1400"/>
              <a:t>Deep learning techniques significantly enhance the accuracy of sentiment analysis by capturing more nuanced expressions.</a:t>
            </a:r>
          </a:p>
        </p:txBody>
      </p:sp>
    </p:spTree>
    <p:extLst>
      <p:ext uri="{BB962C8B-B14F-4D97-AF65-F5344CB8AC3E}">
        <p14:creationId xmlns:p14="http://schemas.microsoft.com/office/powerpoint/2010/main" val="21478469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8FCE029E-5073-4498-8104-8427AA98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5" name="Content Placeholder 4" descr="&quot;Set of icons for organisation.  Includes documents, search icons, folders, etc  Hi Res raster file.Note that all images are my own design.&quot;">
            <a:extLst>
              <a:ext uri="{FF2B5EF4-FFF2-40B4-BE49-F238E27FC236}">
                <a16:creationId xmlns:a16="http://schemas.microsoft.com/office/drawing/2014/main" id="{B7CBC51E-AAEC-4A8E-921F-A0B448A1CECC}"/>
              </a:ext>
            </a:extLst>
          </p:cNvPr>
          <p:cNvPicPr>
            <a:picLocks noGrp="1" noChangeAspect="1"/>
          </p:cNvPicPr>
          <p:nvPr>
            <p:ph sz="half" idx="1"/>
          </p:nvPr>
        </p:nvPicPr>
        <p:blipFill>
          <a:blip r:embed="rId3"/>
          <a:srcRect r="-2" b="25419"/>
          <a:stretch/>
        </p:blipFill>
        <p:spPr>
          <a:xfrm>
            <a:off x="1" y="2613892"/>
            <a:ext cx="4946906" cy="3689359"/>
          </a:xfrm>
          <a:prstGeom prst="rect">
            <a:avLst/>
          </a:prstGeom>
        </p:spPr>
      </p:pic>
      <p:cxnSp>
        <p:nvCxnSpPr>
          <p:cNvPr id="14" name="Straight Connector 13">
            <a:extLst>
              <a:ext uri="{FF2B5EF4-FFF2-40B4-BE49-F238E27FC236}">
                <a16:creationId xmlns:a16="http://schemas.microsoft.com/office/drawing/2014/main" id="{BEFF515C-2521-4964-9DAC-2BFB8EC86A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74446"/>
            <a:ext cx="4946904"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E311E7E-D6AE-7D0B-FE10-95AE544F709C}"/>
              </a:ext>
            </a:extLst>
          </p:cNvPr>
          <p:cNvSpPr>
            <a:spLocks noGrp="1"/>
          </p:cNvSpPr>
          <p:nvPr>
            <p:ph type="title"/>
          </p:nvPr>
        </p:nvSpPr>
        <p:spPr>
          <a:xfrm>
            <a:off x="640080" y="914401"/>
            <a:ext cx="4306824" cy="1477817"/>
          </a:xfrm>
        </p:spPr>
        <p:txBody>
          <a:bodyPr vert="horz" lIns="91440" tIns="45720" rIns="91440" bIns="45720" rtlCol="0" anchor="t">
            <a:normAutofit/>
          </a:bodyPr>
          <a:lstStyle/>
          <a:p>
            <a:r>
              <a:rPr lang="en-US"/>
              <a:t>Project Implementation</a:t>
            </a:r>
          </a:p>
        </p:txBody>
      </p:sp>
      <p:sp>
        <p:nvSpPr>
          <p:cNvPr id="4" name="Content Placeholder 3">
            <a:extLst>
              <a:ext uri="{FF2B5EF4-FFF2-40B4-BE49-F238E27FC236}">
                <a16:creationId xmlns:a16="http://schemas.microsoft.com/office/drawing/2014/main" id="{3400F786-425C-942B-CE33-46418863CC8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41848" y="1014984"/>
            <a:ext cx="5889161" cy="5288267"/>
          </a:xfrm>
        </p:spPr>
        <p:txBody>
          <a:bodyPr>
            <a:normAutofit/>
          </a:bodyPr>
          <a:lstStyle/>
          <a:p>
            <a:pPr marL="0" indent="0">
              <a:spcBef>
                <a:spcPts val="2500"/>
              </a:spcBef>
              <a:buNone/>
            </a:pPr>
            <a:r>
              <a:rPr lang="en-US" sz="1400" b="1"/>
              <a:t>Data Collection</a:t>
            </a:r>
          </a:p>
          <a:p>
            <a:pPr marL="0" lvl="1" indent="0">
              <a:buNone/>
            </a:pPr>
            <a:r>
              <a:rPr lang="en-US" sz="1400"/>
              <a:t>The first step involves gathering relevant data for sentiment analysis, which sets the foundation for the entire project.</a:t>
            </a:r>
          </a:p>
          <a:p>
            <a:pPr marL="0" indent="0">
              <a:spcBef>
                <a:spcPts val="2500"/>
              </a:spcBef>
              <a:buNone/>
            </a:pPr>
            <a:r>
              <a:rPr lang="en-US" sz="1400" b="1"/>
              <a:t>Data Preprocessing</a:t>
            </a:r>
          </a:p>
          <a:p>
            <a:pPr marL="0" lvl="1" indent="0">
              <a:buNone/>
            </a:pPr>
            <a:r>
              <a:rPr lang="en-US" sz="1400"/>
              <a:t>Preprocessing the collected data is essential to clean and prepare it for analysis, ensuring accurate results.</a:t>
            </a:r>
          </a:p>
          <a:p>
            <a:pPr marL="0" indent="0">
              <a:spcBef>
                <a:spcPts val="2500"/>
              </a:spcBef>
              <a:buNone/>
            </a:pPr>
            <a:r>
              <a:rPr lang="en-US" sz="1400" b="1"/>
              <a:t>Model Training</a:t>
            </a:r>
          </a:p>
          <a:p>
            <a:pPr marL="0" lvl="1" indent="0">
              <a:buNone/>
            </a:pPr>
            <a:r>
              <a:rPr lang="en-US" sz="1400"/>
              <a:t>In this step, we train our sentiment analysis model using the preprocessed data to learn patterns and make predictions.</a:t>
            </a:r>
          </a:p>
          <a:p>
            <a:pPr marL="0" indent="0">
              <a:spcBef>
                <a:spcPts val="2500"/>
              </a:spcBef>
              <a:buNone/>
            </a:pPr>
            <a:r>
              <a:rPr lang="en-US" sz="1400" b="1"/>
              <a:t>Model Evaluation</a:t>
            </a:r>
          </a:p>
          <a:p>
            <a:pPr marL="0" lvl="1" indent="0">
              <a:buNone/>
            </a:pPr>
            <a:r>
              <a:rPr lang="en-US" sz="1400"/>
              <a:t>Finally, we evaluate the model's performance using metrics to ensure its effectiveness in sentiment analysis.</a:t>
            </a:r>
          </a:p>
        </p:txBody>
      </p:sp>
    </p:spTree>
    <p:extLst>
      <p:ext uri="{BB962C8B-B14F-4D97-AF65-F5344CB8AC3E}">
        <p14:creationId xmlns:p14="http://schemas.microsoft.com/office/powerpoint/2010/main" val="41511716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8361</TotalTime>
  <Words>2519</Words>
  <Application>Microsoft Macintosh PowerPoint</Application>
  <PresentationFormat>Widescreen</PresentationFormat>
  <Paragraphs>205</Paragraphs>
  <Slides>16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Aptos</vt:lpstr>
      <vt:lpstr>Arial</vt:lpstr>
      <vt:lpstr>Courier New</vt:lpstr>
      <vt:lpstr>Grandview Display</vt:lpstr>
      <vt:lpstr>Symbol</vt:lpstr>
      <vt:lpstr>Wingdings</vt:lpstr>
      <vt:lpstr>DashVTI</vt:lpstr>
      <vt:lpstr>Sentiment Analysis of Customer Feedback</vt:lpstr>
      <vt:lpstr>Agenda</vt:lpstr>
      <vt:lpstr>Introduction to Sentiment Analysis</vt:lpstr>
      <vt:lpstr>Importance of Sentiment Analysis</vt:lpstr>
      <vt:lpstr>Challenges in Sentiment Analysis</vt:lpstr>
      <vt:lpstr>Machine Learning Techniques</vt:lpstr>
      <vt:lpstr>Supervised Learning Approaches</vt:lpstr>
      <vt:lpstr>Deep Learning Techniques</vt:lpstr>
      <vt:lpstr>Project Implementation</vt:lpstr>
      <vt:lpstr>Data Collection and Preprocessing</vt:lpstr>
      <vt:lpstr>Model Training and Evaluation</vt:lpstr>
      <vt:lpstr>Results and Insights</vt:lpstr>
      <vt:lpstr>Key Findings</vt:lpstr>
      <vt:lpstr>Future Directions</vt:lpstr>
      <vt:lpstr>Audience Q&amp;A</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Matt Garlock</dc:creator>
  <cp:lastModifiedBy>Matt Garlock</cp:lastModifiedBy>
  <cp:revision>9</cp:revision>
  <dcterms:created xsi:type="dcterms:W3CDTF">2025-01-28T18:32:59Z</dcterms:created>
  <dcterms:modified xsi:type="dcterms:W3CDTF">2025-02-03T13:54:55Z</dcterms:modified>
</cp:coreProperties>
</file>